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74"/>
  </p:notesMasterIdLst>
  <p:sldIdLst>
    <p:sldId id="256" r:id="rId3"/>
    <p:sldId id="507" r:id="rId4"/>
    <p:sldId id="905" r:id="rId5"/>
    <p:sldId id="907" r:id="rId6"/>
    <p:sldId id="901" r:id="rId7"/>
    <p:sldId id="899" r:id="rId8"/>
    <p:sldId id="900" r:id="rId9"/>
    <p:sldId id="966" r:id="rId10"/>
    <p:sldId id="967" r:id="rId11"/>
    <p:sldId id="923" r:id="rId12"/>
    <p:sldId id="740" r:id="rId13"/>
    <p:sldId id="886" r:id="rId14"/>
    <p:sldId id="951" r:id="rId15"/>
    <p:sldId id="937" r:id="rId16"/>
    <p:sldId id="938" r:id="rId17"/>
    <p:sldId id="924" r:id="rId18"/>
    <p:sldId id="952" r:id="rId19"/>
    <p:sldId id="953" r:id="rId20"/>
    <p:sldId id="969" r:id="rId21"/>
    <p:sldId id="945" r:id="rId22"/>
    <p:sldId id="964" r:id="rId23"/>
    <p:sldId id="970" r:id="rId24"/>
    <p:sldId id="891" r:id="rId25"/>
    <p:sldId id="965" r:id="rId26"/>
    <p:sldId id="935" r:id="rId27"/>
    <p:sldId id="921" r:id="rId28"/>
    <p:sldId id="933" r:id="rId29"/>
    <p:sldId id="903" r:id="rId30"/>
    <p:sldId id="956" r:id="rId31"/>
    <p:sldId id="963" r:id="rId32"/>
    <p:sldId id="968" r:id="rId33"/>
    <p:sldId id="766" r:id="rId34"/>
    <p:sldId id="955" r:id="rId35"/>
    <p:sldId id="946" r:id="rId36"/>
    <p:sldId id="947" r:id="rId37"/>
    <p:sldId id="957" r:id="rId38"/>
    <p:sldId id="958" r:id="rId39"/>
    <p:sldId id="885" r:id="rId40"/>
    <p:sldId id="949" r:id="rId41"/>
    <p:sldId id="950" r:id="rId42"/>
    <p:sldId id="948" r:id="rId43"/>
    <p:sldId id="954" r:id="rId44"/>
    <p:sldId id="904" r:id="rId45"/>
    <p:sldId id="922" r:id="rId46"/>
    <p:sldId id="918" r:id="rId47"/>
    <p:sldId id="920" r:id="rId48"/>
    <p:sldId id="961" r:id="rId49"/>
    <p:sldId id="942" r:id="rId50"/>
    <p:sldId id="902" r:id="rId51"/>
    <p:sldId id="257" r:id="rId52"/>
    <p:sldId id="896" r:id="rId53"/>
    <p:sldId id="908" r:id="rId54"/>
    <p:sldId id="915" r:id="rId55"/>
    <p:sldId id="889" r:id="rId56"/>
    <p:sldId id="895" r:id="rId57"/>
    <p:sldId id="890" r:id="rId58"/>
    <p:sldId id="941" r:id="rId59"/>
    <p:sldId id="737" r:id="rId60"/>
    <p:sldId id="868" r:id="rId61"/>
    <p:sldId id="898" r:id="rId62"/>
    <p:sldId id="748" r:id="rId63"/>
    <p:sldId id="912" r:id="rId64"/>
    <p:sldId id="867" r:id="rId65"/>
    <p:sldId id="338" r:id="rId66"/>
    <p:sldId id="909" r:id="rId67"/>
    <p:sldId id="939" r:id="rId68"/>
    <p:sldId id="893" r:id="rId69"/>
    <p:sldId id="884" r:id="rId70"/>
    <p:sldId id="672" r:id="rId71"/>
    <p:sldId id="723" r:id="rId72"/>
    <p:sldId id="434" r:id="rId7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9900"/>
    <a:srgbClr val="BFBFBF"/>
    <a:srgbClr val="F932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9"/>
    <p:restoredTop sz="87374"/>
  </p:normalViewPr>
  <p:slideViewPr>
    <p:cSldViewPr snapToGrid="0" snapToObjects="1">
      <p:cViewPr varScale="1">
        <p:scale>
          <a:sx n="140" d="100"/>
          <a:sy n="140" d="100"/>
        </p:scale>
        <p:origin x="120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4/21/23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18</a:t>
            </a:fld>
            <a:endParaRPr lang="en-US"/>
          </a:p>
        </p:txBody>
      </p:sp>
    </p:spTree>
    <p:extLst>
      <p:ext uri="{BB962C8B-B14F-4D97-AF65-F5344CB8AC3E}">
        <p14:creationId xmlns:p14="http://schemas.microsoft.com/office/powerpoint/2010/main" val="3781599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19</a:t>
            </a:fld>
            <a:endParaRPr lang="en-US"/>
          </a:p>
        </p:txBody>
      </p:sp>
    </p:spTree>
    <p:extLst>
      <p:ext uri="{BB962C8B-B14F-4D97-AF65-F5344CB8AC3E}">
        <p14:creationId xmlns:p14="http://schemas.microsoft.com/office/powerpoint/2010/main" val="3587059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23</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24</a:t>
            </a:fld>
            <a:endParaRPr lang="en-US"/>
          </a:p>
        </p:txBody>
      </p:sp>
    </p:spTree>
    <p:extLst>
      <p:ext uri="{BB962C8B-B14F-4D97-AF65-F5344CB8AC3E}">
        <p14:creationId xmlns:p14="http://schemas.microsoft.com/office/powerpoint/2010/main" val="141947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1863705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26</a:t>
            </a:fld>
            <a:endParaRPr lang="en-US"/>
          </a:p>
        </p:txBody>
      </p:sp>
    </p:spTree>
    <p:extLst>
      <p:ext uri="{BB962C8B-B14F-4D97-AF65-F5344CB8AC3E}">
        <p14:creationId xmlns:p14="http://schemas.microsoft.com/office/powerpoint/2010/main" val="316555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27</a:t>
            </a:fld>
            <a:endParaRPr lang="en-US"/>
          </a:p>
        </p:txBody>
      </p:sp>
    </p:spTree>
    <p:extLst>
      <p:ext uri="{BB962C8B-B14F-4D97-AF65-F5344CB8AC3E}">
        <p14:creationId xmlns:p14="http://schemas.microsoft.com/office/powerpoint/2010/main" val="3083195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29</a:t>
            </a:fld>
            <a:endParaRPr lang="en-US"/>
          </a:p>
        </p:txBody>
      </p:sp>
    </p:spTree>
    <p:extLst>
      <p:ext uri="{BB962C8B-B14F-4D97-AF65-F5344CB8AC3E}">
        <p14:creationId xmlns:p14="http://schemas.microsoft.com/office/powerpoint/2010/main" val="897374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30</a:t>
            </a:fld>
            <a:endParaRPr lang="en-US"/>
          </a:p>
        </p:txBody>
      </p:sp>
    </p:spTree>
    <p:extLst>
      <p:ext uri="{BB962C8B-B14F-4D97-AF65-F5344CB8AC3E}">
        <p14:creationId xmlns:p14="http://schemas.microsoft.com/office/powerpoint/2010/main" val="3528327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31</a:t>
            </a:fld>
            <a:endParaRPr lang="en-US"/>
          </a:p>
        </p:txBody>
      </p:sp>
    </p:spTree>
    <p:extLst>
      <p:ext uri="{BB962C8B-B14F-4D97-AF65-F5344CB8AC3E}">
        <p14:creationId xmlns:p14="http://schemas.microsoft.com/office/powerpoint/2010/main" val="310046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pace and impacts of non-native marine species continues to grow worldwide. new pools of species are now available because of accelerating pace of commerce and trade worldwide, unleashing even more species to move </a:t>
            </a:r>
            <a:r>
              <a:rPr lang="en-US" dirty="0" err="1"/>
              <a:t>awayfrom</a:t>
            </a:r>
            <a:r>
              <a:rPr lang="en-US" dirty="0"/>
              <a:t> their native ranges.</a:t>
            </a:r>
            <a:endParaRPr lang="en-US" baseline="0" dirty="0"/>
          </a:p>
          <a:p>
            <a:endParaRPr lang="en-US" baseline="0" dirty="0"/>
          </a:p>
          <a:p>
            <a:r>
              <a:rPr lang="en-US" baseline="0" dirty="0"/>
              <a:t>Lionfish</a:t>
            </a:r>
          </a:p>
          <a:p>
            <a:r>
              <a:rPr lang="en-US" baseline="0" dirty="0"/>
              <a:t>European green crab</a:t>
            </a:r>
          </a:p>
          <a:p>
            <a:r>
              <a:rPr lang="en-US" baseline="0" dirty="0" err="1"/>
              <a:t>Borea</a:t>
            </a:r>
            <a:r>
              <a:rPr lang="en-US" baseline="0" dirty="0"/>
              <a:t> (</a:t>
            </a:r>
            <a:r>
              <a:rPr lang="en-US" baseline="0" dirty="0" err="1"/>
              <a:t>cenophore</a:t>
            </a:r>
            <a:r>
              <a:rPr lang="en-US" baseline="0" dirty="0"/>
              <a:t>)</a:t>
            </a:r>
          </a:p>
          <a:p>
            <a:r>
              <a:rPr lang="en-US" baseline="0" dirty="0" err="1"/>
              <a:t>Undaria</a:t>
            </a:r>
            <a:r>
              <a:rPr lang="en-US" baseline="0" dirty="0"/>
              <a:t>, a </a:t>
            </a:r>
            <a:r>
              <a:rPr lang="en-US" baseline="0" dirty="0" err="1"/>
              <a:t>japanese</a:t>
            </a:r>
            <a:r>
              <a:rPr lang="en-US" baseline="0" dirty="0"/>
              <a:t> kelp.</a:t>
            </a:r>
            <a:endParaRPr lang="en-US" dirty="0"/>
          </a:p>
        </p:txBody>
      </p:sp>
      <p:sp>
        <p:nvSpPr>
          <p:cNvPr id="4" name="Slide Number Placeholder 3"/>
          <p:cNvSpPr>
            <a:spLocks noGrp="1"/>
          </p:cNvSpPr>
          <p:nvPr>
            <p:ph type="sldNum" sz="quarter" idx="10"/>
          </p:nvPr>
        </p:nvSpPr>
        <p:spPr/>
        <p:txBody>
          <a:bodyPr/>
          <a:lstStyle/>
          <a:p>
            <a:fld id="{ABBCDED8-B0C5-0640-A8D2-02F6B1879604}" type="slidenum">
              <a:rPr lang="en-US" smtClean="0"/>
              <a:t>2</a:t>
            </a:fld>
            <a:endParaRPr lang="en-US"/>
          </a:p>
        </p:txBody>
      </p:sp>
    </p:spTree>
    <p:extLst>
      <p:ext uri="{BB962C8B-B14F-4D97-AF65-F5344CB8AC3E}">
        <p14:creationId xmlns:p14="http://schemas.microsoft.com/office/powerpoint/2010/main" val="4251981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D094B-F0DC-0D47-9ADD-8EE21A897694}" type="slidenum">
              <a:rPr lang="en-US" smtClean="0"/>
              <a:pPr/>
              <a:t>32</a:t>
            </a:fld>
            <a:endParaRPr lang="en-US"/>
          </a:p>
        </p:txBody>
      </p:sp>
    </p:spTree>
    <p:extLst>
      <p:ext uri="{BB962C8B-B14F-4D97-AF65-F5344CB8AC3E}">
        <p14:creationId xmlns:p14="http://schemas.microsoft.com/office/powerpoint/2010/main" val="2126772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D094B-F0DC-0D47-9ADD-8EE21A897694}" type="slidenum">
              <a:rPr lang="en-US" smtClean="0"/>
              <a:pPr/>
              <a:t>33</a:t>
            </a:fld>
            <a:endParaRPr lang="en-US"/>
          </a:p>
        </p:txBody>
      </p:sp>
    </p:spTree>
    <p:extLst>
      <p:ext uri="{BB962C8B-B14F-4D97-AF65-F5344CB8AC3E}">
        <p14:creationId xmlns:p14="http://schemas.microsoft.com/office/powerpoint/2010/main" val="3337247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4D094B-F0DC-0D47-9ADD-8EE21A897694}" type="slidenum">
              <a:rPr lang="en-US" smtClean="0"/>
              <a:pPr/>
              <a:t>34</a:t>
            </a:fld>
            <a:endParaRPr lang="en-US"/>
          </a:p>
        </p:txBody>
      </p:sp>
    </p:spTree>
    <p:extLst>
      <p:ext uri="{BB962C8B-B14F-4D97-AF65-F5344CB8AC3E}">
        <p14:creationId xmlns:p14="http://schemas.microsoft.com/office/powerpoint/2010/main" val="596180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ICOADS ship log data – used for climate research – ship logs </a:t>
            </a:r>
          </a:p>
          <a:p>
            <a:r>
              <a:rPr lang="en-US" dirty="0"/>
              <a:t>Full </a:t>
            </a:r>
            <a:r>
              <a:rPr lang="en-US" dirty="0" err="1"/>
              <a:t>lat</a:t>
            </a:r>
            <a:r>
              <a:rPr lang="en-US" dirty="0"/>
              <a:t>-long for every trip.</a:t>
            </a:r>
          </a:p>
          <a:p>
            <a:r>
              <a:rPr lang="en-US" dirty="0"/>
              <a:t>Drew regions on a map on the sources / destinations. Any ship that left and arrived within 28 days. </a:t>
            </a:r>
          </a:p>
          <a:p>
            <a:r>
              <a:rPr lang="en-US" dirty="0"/>
              <a:t>1950-2010</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44</a:t>
            </a:fld>
            <a:endParaRPr lang="en-US"/>
          </a:p>
        </p:txBody>
      </p:sp>
    </p:spTree>
    <p:extLst>
      <p:ext uri="{BB962C8B-B14F-4D97-AF65-F5344CB8AC3E}">
        <p14:creationId xmlns:p14="http://schemas.microsoft.com/office/powerpoint/2010/main" val="3739087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50</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51</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53</a:t>
            </a:fld>
            <a:endParaRPr lang="en-US"/>
          </a:p>
        </p:txBody>
      </p:sp>
    </p:spTree>
    <p:extLst>
      <p:ext uri="{BB962C8B-B14F-4D97-AF65-F5344CB8AC3E}">
        <p14:creationId xmlns:p14="http://schemas.microsoft.com/office/powerpoint/2010/main" val="2247910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62</a:t>
            </a:fld>
            <a:endParaRPr lang="en-US"/>
          </a:p>
        </p:txBody>
      </p:sp>
    </p:spTree>
    <p:extLst>
      <p:ext uri="{BB962C8B-B14F-4D97-AF65-F5344CB8AC3E}">
        <p14:creationId xmlns:p14="http://schemas.microsoft.com/office/powerpoint/2010/main" val="2246714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65</a:t>
            </a:fld>
            <a:endParaRPr lang="en-US"/>
          </a:p>
        </p:txBody>
      </p:sp>
    </p:spTree>
    <p:extLst>
      <p:ext uri="{BB962C8B-B14F-4D97-AF65-F5344CB8AC3E}">
        <p14:creationId xmlns:p14="http://schemas.microsoft.com/office/powerpoint/2010/main" val="1645269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68</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element of our understand of the invasion process is the identification of vectors and native sources of introduced species. This information can allow us to 1) prevent future invasions….</a:t>
            </a:r>
          </a:p>
        </p:txBody>
      </p:sp>
      <p:sp>
        <p:nvSpPr>
          <p:cNvPr id="4" name="Slide Number Placeholder 3"/>
          <p:cNvSpPr>
            <a:spLocks noGrp="1"/>
          </p:cNvSpPr>
          <p:nvPr>
            <p:ph type="sldNum" sz="quarter" idx="5"/>
          </p:nvPr>
        </p:nvSpPr>
        <p:spPr/>
        <p:txBody>
          <a:bodyPr/>
          <a:lstStyle/>
          <a:p>
            <a:fld id="{8237F9D5-82D6-724C-B637-2375F0691D4A}" type="slidenum">
              <a:rPr lang="en-US" smtClean="0"/>
              <a:t>3</a:t>
            </a:fld>
            <a:endParaRPr lang="en-US"/>
          </a:p>
        </p:txBody>
      </p:sp>
    </p:spTree>
    <p:extLst>
      <p:ext uri="{BB962C8B-B14F-4D97-AF65-F5344CB8AC3E}">
        <p14:creationId xmlns:p14="http://schemas.microsoft.com/office/powerpoint/2010/main" val="1957176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4</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10</a:t>
            </a:fld>
            <a:endParaRPr lang="en-US"/>
          </a:p>
        </p:txBody>
      </p:sp>
    </p:spTree>
    <p:extLst>
      <p:ext uri="{BB962C8B-B14F-4D97-AF65-F5344CB8AC3E}">
        <p14:creationId xmlns:p14="http://schemas.microsoft.com/office/powerpoint/2010/main" val="677295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11</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14</a:t>
            </a:fld>
            <a:endParaRPr lang="en-US"/>
          </a:p>
        </p:txBody>
      </p:sp>
    </p:spTree>
    <p:extLst>
      <p:ext uri="{BB962C8B-B14F-4D97-AF65-F5344CB8AC3E}">
        <p14:creationId xmlns:p14="http://schemas.microsoft.com/office/powerpoint/2010/main" val="376081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15</a:t>
            </a:fld>
            <a:endParaRPr lang="en-US"/>
          </a:p>
        </p:txBody>
      </p:sp>
    </p:spTree>
    <p:extLst>
      <p:ext uri="{BB962C8B-B14F-4D97-AF65-F5344CB8AC3E}">
        <p14:creationId xmlns:p14="http://schemas.microsoft.com/office/powerpoint/2010/main" val="3722834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16</a:t>
            </a:fld>
            <a:endParaRPr lang="en-US"/>
          </a:p>
        </p:txBody>
      </p:sp>
    </p:spTree>
    <p:extLst>
      <p:ext uri="{BB962C8B-B14F-4D97-AF65-F5344CB8AC3E}">
        <p14:creationId xmlns:p14="http://schemas.microsoft.com/office/powerpoint/2010/main" val="189893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4/21/23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4/21/23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4/21/23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4/21/23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4/21/23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4/21/23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4/21/23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4/21/23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icoads.noaa.gov/"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8.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9.emf"/></Relationships>
</file>

<file path=ppt/slides/_rels/slide5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5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6.xml"/><Relationship Id="rId4" Type="http://schemas.openxmlformats.org/officeDocument/2006/relationships/image" Target="../media/image54.emf"/></Relationships>
</file>

<file path=ppt/slides/_rels/slide5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4.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4.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rmAutofit fontScale="90000"/>
          </a:bodyPr>
          <a:lstStyle/>
          <a:p>
            <a:r>
              <a:rPr lang="en-US" i="1" dirty="0">
                <a:latin typeface="Optima" panose="02000503060000020004" pitchFamily="2" charset="0"/>
                <a:cs typeface="Arial" panose="020B0604020202020204" pitchFamily="34" charset="0"/>
              </a:rPr>
              <a:t>The genetic legacy of the deliberate introduction of Pacific oysters</a:t>
            </a:r>
            <a:endParaRPr lang="en-US" sz="1650" i="1" dirty="0">
              <a:latin typeface="Optima" panose="02000503060000020004" pitchFamily="2"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97319" y="1541638"/>
            <a:ext cx="3219264" cy="1241822"/>
          </a:xfrm>
        </p:spPr>
        <p:txBody>
          <a:bodyPr>
            <a:normAutofit/>
          </a:bodyPr>
          <a:lstStyle/>
          <a:p>
            <a:r>
              <a:rPr lang="en-US" sz="2800" dirty="0">
                <a:latin typeface="Optima" panose="02000503060000020004" pitchFamily="2" charset="0"/>
                <a:cs typeface="Arial" panose="020B0604020202020204" pitchFamily="34" charset="0"/>
              </a:rPr>
              <a:t>Erik Sotka </a:t>
            </a:r>
          </a:p>
          <a:p>
            <a:r>
              <a:rPr lang="en-US" sz="2800" dirty="0">
                <a:latin typeface="Optima" panose="02000503060000020004" pitchFamily="2" charset="0"/>
                <a:cs typeface="Arial" panose="020B0604020202020204" pitchFamily="34" charset="0"/>
              </a:rPr>
              <a:t>Allan Strand</a:t>
            </a:r>
            <a:endParaRPr lang="en-US" sz="2800" baseline="30000"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524401" y="1289051"/>
            <a:ext cx="4829891" cy="3355939"/>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246769"/>
          </a:xfrm>
          <a:prstGeom prst="rect">
            <a:avLst/>
          </a:prstGeom>
          <a:noFill/>
        </p:spPr>
        <p:txBody>
          <a:bodyPr wrap="square" rtlCol="0">
            <a:spAutoFit/>
          </a:bodyPr>
          <a:lstStyle/>
          <a:p>
            <a:r>
              <a:rPr lang="en-US" sz="1400" b="0" i="0" u="none" strike="noStrike" dirty="0">
                <a:solidFill>
                  <a:schemeClr val="tx1">
                    <a:lumMod val="65000"/>
                    <a:lumOff val="35000"/>
                  </a:schemeClr>
                </a:solidFill>
                <a:effectLst/>
                <a:latin typeface="Optima" panose="02000503060000020004" pitchFamily="2" charset="0"/>
              </a:rPr>
              <a:t>Ryan Carnegie, Jim Carlton, Lucia Couceiro, Jeff Crooks, </a:t>
            </a:r>
            <a:r>
              <a:rPr lang="en-US" sz="1400" b="0" i="0" u="none" strike="noStrike" dirty="0" err="1">
                <a:solidFill>
                  <a:schemeClr val="tx1">
                    <a:lumMod val="65000"/>
                    <a:lumOff val="35000"/>
                  </a:schemeClr>
                </a:solidFill>
                <a:effectLst/>
                <a:latin typeface="Optima" panose="02000503060000020004" pitchFamily="2" charset="0"/>
              </a:rPr>
              <a:t>Hikaru</a:t>
            </a:r>
            <a:r>
              <a:rPr lang="en-US" sz="1400" b="0" i="0" u="none" strike="noStrike" dirty="0">
                <a:solidFill>
                  <a:schemeClr val="tx1">
                    <a:lumMod val="65000"/>
                    <a:lumOff val="35000"/>
                  </a:schemeClr>
                </a:solidFill>
                <a:effectLst/>
                <a:latin typeface="Optima" panose="02000503060000020004" pitchFamily="2" charset="0"/>
              </a:rPr>
              <a:t> Endo, Hilary Heyford, Masakazu Hori, </a:t>
            </a:r>
            <a:r>
              <a:rPr lang="en-US" sz="1400" b="0" i="0" u="none" strike="noStrike" dirty="0" err="1">
                <a:solidFill>
                  <a:schemeClr val="tx1">
                    <a:lumMod val="65000"/>
                    <a:lumOff val="35000"/>
                  </a:schemeClr>
                </a:solidFill>
                <a:effectLst/>
                <a:latin typeface="Optima" panose="02000503060000020004" pitchFamily="2" charset="0"/>
              </a:rPr>
              <a:t>Mits</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Kamiya</a:t>
            </a:r>
            <a:r>
              <a:rPr lang="en-US" sz="1400" b="0" i="0" u="none" strike="noStrike" dirty="0">
                <a:solidFill>
                  <a:schemeClr val="tx1">
                    <a:lumMod val="65000"/>
                    <a:lumOff val="35000"/>
                  </a:schemeClr>
                </a:solidFill>
                <a:effectLst/>
                <a:latin typeface="Optima" panose="02000503060000020004" pitchFamily="2" charset="0"/>
              </a:rPr>
              <a:t>, Gen </a:t>
            </a:r>
            <a:r>
              <a:rPr lang="en-US" sz="1400" b="0" i="0" u="none" strike="noStrike" dirty="0" err="1">
                <a:solidFill>
                  <a:schemeClr val="tx1">
                    <a:lumMod val="65000"/>
                    <a:lumOff val="35000"/>
                  </a:schemeClr>
                </a:solidFill>
                <a:effectLst/>
                <a:latin typeface="Optima" panose="02000503060000020004" pitchFamily="2" charset="0"/>
              </a:rPr>
              <a:t>Kanaya</a:t>
            </a:r>
            <a:r>
              <a:rPr lang="en-US" sz="1400" b="0" i="0" u="none" strike="noStrike" dirty="0">
                <a:solidFill>
                  <a:schemeClr val="tx1">
                    <a:lumMod val="65000"/>
                    <a:lumOff val="35000"/>
                  </a:schemeClr>
                </a:solidFill>
                <a:effectLst/>
                <a:latin typeface="Optima" panose="02000503060000020004" pitchFamily="2" charset="0"/>
              </a:rPr>
              <a:t>, Judith </a:t>
            </a:r>
            <a:r>
              <a:rPr lang="en-US" sz="1400" b="0" i="0" u="none" strike="noStrike" dirty="0" err="1">
                <a:solidFill>
                  <a:schemeClr val="tx1">
                    <a:lumMod val="65000"/>
                    <a:lumOff val="35000"/>
                  </a:schemeClr>
                </a:solidFill>
                <a:effectLst/>
                <a:latin typeface="Optima" panose="02000503060000020004" pitchFamily="2" charset="0"/>
              </a:rPr>
              <a:t>Kochmann</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Kun-Seop</a:t>
            </a:r>
            <a:r>
              <a:rPr lang="en-US" sz="1400" b="0" i="0" u="none" strike="noStrike" dirty="0">
                <a:solidFill>
                  <a:schemeClr val="tx1">
                    <a:lumMod val="65000"/>
                    <a:lumOff val="35000"/>
                  </a:schemeClr>
                </a:solidFill>
                <a:effectLst/>
                <a:latin typeface="Optima" panose="02000503060000020004" pitchFamily="2" charset="0"/>
              </a:rPr>
              <a:t> Lee, Lauren Lees, Hannah Miller, Massa </a:t>
            </a:r>
            <a:r>
              <a:rPr lang="en-US" sz="1400" b="0" i="0" u="none" strike="noStrike" dirty="0" err="1">
                <a:solidFill>
                  <a:schemeClr val="tx1">
                    <a:lumMod val="65000"/>
                    <a:lumOff val="35000"/>
                  </a:schemeClr>
                </a:solidFill>
                <a:effectLst/>
                <a:latin typeface="Optima" panose="02000503060000020004" pitchFamily="2" charset="0"/>
              </a:rPr>
              <a:t>Nakaoka</a:t>
            </a:r>
            <a:r>
              <a:rPr lang="en-US" sz="1400" b="0" i="0" u="none" strike="noStrike" dirty="0">
                <a:solidFill>
                  <a:schemeClr val="tx1">
                    <a:lumMod val="65000"/>
                    <a:lumOff val="35000"/>
                  </a:schemeClr>
                </a:solidFill>
                <a:effectLst/>
                <a:latin typeface="Optima" panose="02000503060000020004" pitchFamily="2" charset="0"/>
              </a:rPr>
              <a:t>, Eric </a:t>
            </a:r>
            <a:r>
              <a:rPr lang="en-US" sz="1400" b="0" i="0" u="none" strike="noStrike" dirty="0" err="1">
                <a:solidFill>
                  <a:schemeClr val="tx1">
                    <a:lumMod val="65000"/>
                    <a:lumOff val="35000"/>
                  </a:schemeClr>
                </a:solidFill>
                <a:effectLst/>
                <a:latin typeface="Optima" panose="02000503060000020004" pitchFamily="2" charset="0"/>
              </a:rPr>
              <a:t>Pante</a:t>
            </a:r>
            <a:r>
              <a:rPr lang="en-US" sz="1400" b="0" i="0" u="none" strike="noStrike" dirty="0">
                <a:solidFill>
                  <a:schemeClr val="tx1">
                    <a:lumMod val="65000"/>
                    <a:lumOff val="35000"/>
                  </a:schemeClr>
                </a:solidFill>
                <a:effectLst/>
                <a:latin typeface="Optima" panose="02000503060000020004" pitchFamily="2" charset="0"/>
              </a:rPr>
              <a:t>, Jennifer </a:t>
            </a:r>
            <a:r>
              <a:rPr lang="en-US" sz="1400" b="0" i="0" u="none" strike="noStrike" dirty="0" err="1">
                <a:solidFill>
                  <a:schemeClr val="tx1">
                    <a:lumMod val="65000"/>
                    <a:lumOff val="35000"/>
                  </a:schemeClr>
                </a:solidFill>
                <a:effectLst/>
                <a:latin typeface="Optima" panose="02000503060000020004" pitchFamily="2" charset="0"/>
              </a:rPr>
              <a:t>Ruesink</a:t>
            </a:r>
            <a:r>
              <a:rPr lang="en-US" sz="1400" b="0" i="0" u="none" strike="noStrike" dirty="0">
                <a:solidFill>
                  <a:schemeClr val="tx1">
                    <a:lumMod val="65000"/>
                    <a:lumOff val="35000"/>
                  </a:schemeClr>
                </a:solidFill>
                <a:effectLst/>
                <a:latin typeface="Optima" panose="02000503060000020004" pitchFamily="2" charset="0"/>
              </a:rPr>
              <a:t>, Evangelina </a:t>
            </a:r>
            <a:r>
              <a:rPr lang="en-US" sz="1400" b="0" i="0" u="none" strike="noStrike" dirty="0" err="1">
                <a:solidFill>
                  <a:schemeClr val="tx1">
                    <a:lumMod val="65000"/>
                    <a:lumOff val="35000"/>
                  </a:schemeClr>
                </a:solidFill>
                <a:effectLst/>
                <a:latin typeface="Optima" panose="02000503060000020004" pitchFamily="2" charset="0"/>
              </a:rPr>
              <a:t>Schwindt</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Åsa</a:t>
            </a:r>
            <a:r>
              <a:rPr lang="en-US" sz="1400" b="0" i="0" u="none" strike="noStrike" dirty="0">
                <a:solidFill>
                  <a:schemeClr val="tx1">
                    <a:lumMod val="65000"/>
                    <a:lumOff val="35000"/>
                  </a:schemeClr>
                </a:solidFill>
                <a:effectLst/>
                <a:latin typeface="Optima" panose="02000503060000020004" pitchFamily="2" charset="0"/>
              </a:rPr>
              <a:t> Strand, Richard Taylor, </a:t>
            </a:r>
            <a:r>
              <a:rPr lang="en-US" sz="1400" b="0" i="0" u="none" strike="noStrike" dirty="0" err="1">
                <a:solidFill>
                  <a:schemeClr val="tx1">
                    <a:lumMod val="65000"/>
                    <a:lumOff val="35000"/>
                  </a:schemeClr>
                </a:solidFill>
                <a:effectLst/>
                <a:latin typeface="Optima" panose="02000503060000020004" pitchFamily="2" charset="0"/>
              </a:rPr>
              <a:t>Ryuta</a:t>
            </a:r>
            <a:r>
              <a:rPr lang="en-US" sz="1400" b="0" i="0" u="none" strike="noStrike" dirty="0">
                <a:solidFill>
                  <a:schemeClr val="tx1">
                    <a:lumMod val="65000"/>
                    <a:lumOff val="35000"/>
                  </a:schemeClr>
                </a:solidFill>
                <a:effectLst/>
                <a:latin typeface="Optima" panose="02000503060000020004" pitchFamily="2" charset="0"/>
              </a:rPr>
              <a:t> Terada, Martin Thiel, </a:t>
            </a:r>
            <a:r>
              <a:rPr lang="en-US" sz="1400" b="0" i="0" u="none" strike="noStrike" dirty="0" err="1">
                <a:solidFill>
                  <a:schemeClr val="tx1">
                    <a:lumMod val="65000"/>
                    <a:lumOff val="35000"/>
                  </a:schemeClr>
                </a:solidFill>
                <a:effectLst/>
                <a:latin typeface="Optima" panose="02000503060000020004" pitchFamily="2" charset="0"/>
              </a:rPr>
              <a:t>Takefumi</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Yorisue</a:t>
            </a:r>
            <a:r>
              <a:rPr lang="en-US" sz="1400" b="0" i="0" u="none" strike="noStrike" dirty="0">
                <a:solidFill>
                  <a:schemeClr val="tx1">
                    <a:lumMod val="65000"/>
                    <a:lumOff val="35000"/>
                  </a:schemeClr>
                </a:solidFill>
                <a:effectLst/>
                <a:latin typeface="Optima" panose="02000503060000020004" pitchFamily="2" charset="0"/>
              </a:rPr>
              <a:t>, Danielle </a:t>
            </a:r>
            <a:r>
              <a:rPr lang="en-US" sz="1400" b="0" i="0" u="none" strike="noStrike" dirty="0" err="1">
                <a:solidFill>
                  <a:schemeClr val="tx1">
                    <a:lumMod val="65000"/>
                    <a:lumOff val="35000"/>
                  </a:schemeClr>
                </a:solidFill>
                <a:effectLst/>
                <a:latin typeface="Optima" panose="02000503060000020004" pitchFamily="2" charset="0"/>
              </a:rPr>
              <a:t>Zacherl</a:t>
            </a:r>
            <a:endParaRPr lang="en-US" sz="1400" dirty="0">
              <a:solidFill>
                <a:schemeClr val="tx1">
                  <a:lumMod val="65000"/>
                  <a:lumOff val="35000"/>
                </a:schemeClr>
              </a:solidFill>
              <a:latin typeface="Optima" panose="02000503060000020004" pitchFamily="2"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091464" y="3036048"/>
            <a:ext cx="1851669" cy="1884155"/>
          </a:xfrm>
          <a:prstGeom prst="rect">
            <a:avLst/>
          </a:prstGeom>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P</a:t>
            </a:r>
            <a:r>
              <a:rPr lang="en-US" sz="2000" dirty="0">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latin typeface="Optima" panose="02000503060000020004" pitchFamily="2" charset="0"/>
                <a:cs typeface="Arial" panose="020B0604020202020204" pitchFamily="34" charset="0"/>
              </a:rPr>
              <a:t>Role of oyster invasions on species introductions</a:t>
            </a:r>
            <a:endParaRPr lang="en-US" sz="2000" i="1" dirty="0">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18054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2988909" y="-90854"/>
            <a:ext cx="5859932" cy="2653094"/>
          </a:xfrm>
          <a:prstGeom prst="rect">
            <a:avLst/>
          </a:prstGeom>
          <a:ln>
            <a:noFill/>
          </a:ln>
        </p:spPr>
      </p:pic>
      <p:sp>
        <p:nvSpPr>
          <p:cNvPr id="2" name="TextBox 1">
            <a:extLst>
              <a:ext uri="{FF2B5EF4-FFF2-40B4-BE49-F238E27FC236}">
                <a16:creationId xmlns:a16="http://schemas.microsoft.com/office/drawing/2014/main" id="{7F473B33-D7ED-6A2E-BE73-AD9175B0C09B}"/>
              </a:ext>
            </a:extLst>
          </p:cNvPr>
          <p:cNvSpPr txBox="1"/>
          <p:nvPr/>
        </p:nvSpPr>
        <p:spPr>
          <a:xfrm>
            <a:off x="155179" y="649319"/>
            <a:ext cx="3558012"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41 populations (n ~ 20)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20 native (Korea, Japan)</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21 non-native (Europe, Western US, Chile, Argentina, NZ)</a:t>
            </a:r>
          </a:p>
          <a:p>
            <a:pPr marL="742950" lvl="1"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Dataset: 726 individuals and 7046 SNPs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30408" b="3038"/>
          <a:stretch/>
        </p:blipFill>
        <p:spPr>
          <a:xfrm>
            <a:off x="5369798" y="2469605"/>
            <a:ext cx="3121060"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238740" y="2995638"/>
            <a:ext cx="2155648" cy="1497802"/>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050835" cy="584775"/>
          </a:xfrm>
          <a:prstGeom prst="rect">
            <a:avLst/>
          </a:prstGeom>
          <a:noFill/>
        </p:spPr>
        <p:txBody>
          <a:bodyPr wrap="none" rtlCol="0">
            <a:spAutoFit/>
          </a:bodyPr>
          <a:lstStyle/>
          <a:p>
            <a:r>
              <a:rPr lang="en-US" sz="3200" i="1" dirty="0">
                <a:latin typeface="Optima" panose="02000503060000020004" pitchFamily="2" charset="0"/>
              </a:rPr>
              <a:t>Sampling design</a:t>
            </a:r>
          </a:p>
        </p:txBody>
      </p:sp>
      <p:sp>
        <p:nvSpPr>
          <p:cNvPr id="13" name="Oval 12">
            <a:extLst>
              <a:ext uri="{FF2B5EF4-FFF2-40B4-BE49-F238E27FC236}">
                <a16:creationId xmlns:a16="http://schemas.microsoft.com/office/drawing/2014/main" id="{0C14F903-5CBF-6383-0D63-96E56373B551}"/>
              </a:ext>
            </a:extLst>
          </p:cNvPr>
          <p:cNvSpPr/>
          <p:nvPr/>
        </p:nvSpPr>
        <p:spPr>
          <a:xfrm>
            <a:off x="4845728" y="2088869"/>
            <a:ext cx="60291" cy="6029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2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B2A9D9-8A0F-4723-289F-AAD429CD97A2}"/>
              </a:ext>
            </a:extLst>
          </p:cNvPr>
          <p:cNvPicPr>
            <a:picLocks noChangeAspect="1"/>
          </p:cNvPicPr>
          <p:nvPr/>
        </p:nvPicPr>
        <p:blipFill rotWithShape="1">
          <a:blip r:embed="rId2"/>
          <a:srcRect l="1015" t="1317" r="1130" b="769"/>
          <a:stretch/>
        </p:blipFill>
        <p:spPr>
          <a:xfrm>
            <a:off x="113404" y="67297"/>
            <a:ext cx="4266737" cy="5008905"/>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Optima" panose="02000503060000020004" pitchFamily="2" charset="0"/>
                <a:cs typeface="Arial" panose="020B0604020202020204" pitchFamily="34" charset="0"/>
              </a:rPr>
              <a:t>colors based on Genetic PC1</a:t>
            </a:r>
            <a:endParaRPr lang="en-US" sz="1200" dirty="0">
              <a:latin typeface="Optima" panose="02000503060000020004" pitchFamily="2" charset="0"/>
            </a:endParaRPr>
          </a:p>
        </p:txBody>
      </p:sp>
    </p:spTree>
    <p:extLst>
      <p:ext uri="{BB962C8B-B14F-4D97-AF65-F5344CB8AC3E}">
        <p14:creationId xmlns:p14="http://schemas.microsoft.com/office/powerpoint/2010/main" val="74468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D48AC-9986-DCE9-5B3D-1C3F4CFE6FA5}"/>
              </a:ext>
            </a:extLst>
          </p:cNvPr>
          <p:cNvPicPr>
            <a:picLocks noChangeAspect="1"/>
          </p:cNvPicPr>
          <p:nvPr/>
        </p:nvPicPr>
        <p:blipFill rotWithShape="1">
          <a:blip r:embed="rId2"/>
          <a:srcRect l="1015" t="1317" r="1130" b="769"/>
          <a:stretch/>
        </p:blipFill>
        <p:spPr>
          <a:xfrm>
            <a:off x="113404" y="67297"/>
            <a:ext cx="4266737" cy="5008905"/>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561368" y="1060918"/>
            <a:ext cx="1311048"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0" y="2379325"/>
            <a:ext cx="1072705"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646444" cy="584775"/>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Hiroshima / </a:t>
            </a:r>
            <a:r>
              <a:rPr lang="en-US" sz="1600" i="1" dirty="0" err="1">
                <a:latin typeface="Optima" panose="02000503060000020004" pitchFamily="2" charset="0"/>
                <a:cs typeface="Arial" panose="020B0604020202020204" pitchFamily="34" charset="0"/>
              </a:rPr>
              <a:t>Seto</a:t>
            </a:r>
            <a:r>
              <a:rPr lang="en-US" sz="1600" i="1" dirty="0">
                <a:latin typeface="Optima" panose="02000503060000020004" pitchFamily="2" charset="0"/>
                <a:cs typeface="Arial" panose="020B0604020202020204" pitchFamily="34" charset="0"/>
              </a:rPr>
              <a:t> Inland Sea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763860" y="1466594"/>
            <a:ext cx="4053646" cy="3609608"/>
          </a:xfrm>
          <a:prstGeom prst="rect">
            <a:avLst/>
          </a:prstGeom>
        </p:spPr>
      </p:pic>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Optima" panose="02000503060000020004" pitchFamily="2" charset="0"/>
                <a:cs typeface="Arial" panose="020B0604020202020204" pitchFamily="34" charset="0"/>
              </a:rPr>
              <a:t>colors based on Genetic PC1</a:t>
            </a:r>
            <a:endParaRPr lang="en-US" sz="1200" dirty="0">
              <a:latin typeface="Optima" panose="02000503060000020004" pitchFamily="2" charset="0"/>
            </a:endParaRPr>
          </a:p>
        </p:txBody>
      </p:sp>
      <p:sp>
        <p:nvSpPr>
          <p:cNvPr id="5" name="TextBox 4">
            <a:extLst>
              <a:ext uri="{FF2B5EF4-FFF2-40B4-BE49-F238E27FC236}">
                <a16:creationId xmlns:a16="http://schemas.microsoft.com/office/drawing/2014/main" id="{A40F037E-6539-853C-B99D-0BB534149CBC}"/>
              </a:ext>
            </a:extLst>
          </p:cNvPr>
          <p:cNvSpPr txBox="1"/>
          <p:nvPr/>
        </p:nvSpPr>
        <p:spPr>
          <a:xfrm>
            <a:off x="5198203" y="4541855"/>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493123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1537409" y="245435"/>
            <a:ext cx="6245382" cy="857250"/>
          </a:xfrm>
        </p:spPr>
        <p:txBody>
          <a:bodyPr>
            <a:noAutofit/>
          </a:bodyPr>
          <a:lstStyle/>
          <a:p>
            <a:pPr algn="l"/>
            <a:r>
              <a:rPr lang="en-US" sz="2800" i="1" dirty="0">
                <a:latin typeface="Optima" panose="02000503060000020004" pitchFamily="2" charset="0"/>
                <a:cs typeface="Arial" panose="020B0604020202020204" pitchFamily="34" charset="0"/>
              </a:rPr>
              <a:t>Genetic PC1 correlates with sea surface temperature (SST)</a:t>
            </a:r>
          </a:p>
        </p:txBody>
      </p:sp>
      <p:pic>
        <p:nvPicPr>
          <p:cNvPr id="3" name="Picture 2" descr="Chart, scatter chart&#10;&#10;Description automatically generated">
            <a:extLst>
              <a:ext uri="{FF2B5EF4-FFF2-40B4-BE49-F238E27FC236}">
                <a16:creationId xmlns:a16="http://schemas.microsoft.com/office/drawing/2014/main" id="{716CAEA5-A696-825D-A832-6E641F359827}"/>
              </a:ext>
            </a:extLst>
          </p:cNvPr>
          <p:cNvPicPr>
            <a:picLocks noChangeAspect="1"/>
          </p:cNvPicPr>
          <p:nvPr/>
        </p:nvPicPr>
        <p:blipFill rotWithShape="1">
          <a:blip r:embed="rId3"/>
          <a:srcRect l="2195"/>
          <a:stretch/>
        </p:blipFill>
        <p:spPr>
          <a:xfrm>
            <a:off x="467145" y="1466594"/>
            <a:ext cx="3912996" cy="3595658"/>
          </a:xfrm>
          <a:prstGeom prst="rect">
            <a:avLst/>
          </a:prstGeom>
          <a:ln>
            <a:solidFill>
              <a:schemeClr val="tx1"/>
            </a:solidFill>
          </a:ln>
        </p:spPr>
      </p:pic>
      <p:sp>
        <p:nvSpPr>
          <p:cNvPr id="6" name="TextBox 5">
            <a:extLst>
              <a:ext uri="{FF2B5EF4-FFF2-40B4-BE49-F238E27FC236}">
                <a16:creationId xmlns:a16="http://schemas.microsoft.com/office/drawing/2014/main" id="{487648CD-0B73-01A4-DF6A-C8281D37D56C}"/>
              </a:ext>
            </a:extLst>
          </p:cNvPr>
          <p:cNvSpPr txBox="1"/>
          <p:nvPr/>
        </p:nvSpPr>
        <p:spPr>
          <a:xfrm>
            <a:off x="734537" y="1596025"/>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-0.777; p&lt; 0.001</a:t>
            </a:r>
          </a:p>
        </p:txBody>
      </p:sp>
    </p:spTree>
    <p:extLst>
      <p:ext uri="{BB962C8B-B14F-4D97-AF65-F5344CB8AC3E}">
        <p14:creationId xmlns:p14="http://schemas.microsoft.com/office/powerpoint/2010/main" val="255906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16CAEA5-A696-825D-A832-6E641F359827}"/>
              </a:ext>
            </a:extLst>
          </p:cNvPr>
          <p:cNvPicPr>
            <a:picLocks noChangeAspect="1"/>
          </p:cNvPicPr>
          <p:nvPr/>
        </p:nvPicPr>
        <p:blipFill rotWithShape="1">
          <a:blip r:embed="rId3"/>
          <a:srcRect l="2195"/>
          <a:stretch/>
        </p:blipFill>
        <p:spPr>
          <a:xfrm>
            <a:off x="467145" y="1466594"/>
            <a:ext cx="3912996" cy="3595658"/>
          </a:xfrm>
          <a:prstGeom prst="rect">
            <a:avLst/>
          </a:prstGeom>
          <a:ln>
            <a:solidFill>
              <a:schemeClr val="tx1"/>
            </a:solidFill>
          </a:ln>
        </p:spPr>
      </p:pic>
      <p:sp>
        <p:nvSpPr>
          <p:cNvPr id="6" name="TextBox 5">
            <a:extLst>
              <a:ext uri="{FF2B5EF4-FFF2-40B4-BE49-F238E27FC236}">
                <a16:creationId xmlns:a16="http://schemas.microsoft.com/office/drawing/2014/main" id="{487648CD-0B73-01A4-DF6A-C8281D37D56C}"/>
              </a:ext>
            </a:extLst>
          </p:cNvPr>
          <p:cNvSpPr txBox="1"/>
          <p:nvPr/>
        </p:nvSpPr>
        <p:spPr>
          <a:xfrm>
            <a:off x="734537" y="1596025"/>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-0.777; p&lt; 0.001</a:t>
            </a:r>
          </a:p>
        </p:txBody>
      </p:sp>
      <p:pic>
        <p:nvPicPr>
          <p:cNvPr id="5" name="Picture 4" descr="Chart, scatter chart&#10;&#10;Description automatically generated">
            <a:extLst>
              <a:ext uri="{FF2B5EF4-FFF2-40B4-BE49-F238E27FC236}">
                <a16:creationId xmlns:a16="http://schemas.microsoft.com/office/drawing/2014/main" id="{9D669483-99C7-DBE7-4081-F8DD324BCC77}"/>
              </a:ext>
            </a:extLst>
          </p:cNvPr>
          <p:cNvPicPr>
            <a:picLocks noChangeAspect="1"/>
          </p:cNvPicPr>
          <p:nvPr/>
        </p:nvPicPr>
        <p:blipFill>
          <a:blip r:embed="rId4"/>
          <a:stretch>
            <a:fillRect/>
          </a:stretch>
        </p:blipFill>
        <p:spPr>
          <a:xfrm>
            <a:off x="4796515" y="1466594"/>
            <a:ext cx="4000803" cy="3595658"/>
          </a:xfrm>
          <a:prstGeom prst="rect">
            <a:avLst/>
          </a:prstGeom>
          <a:ln>
            <a:solidFill>
              <a:schemeClr val="tx1"/>
            </a:solidFill>
          </a:ln>
        </p:spPr>
      </p:pic>
      <p:sp>
        <p:nvSpPr>
          <p:cNvPr id="7" name="TextBox 6">
            <a:extLst>
              <a:ext uri="{FF2B5EF4-FFF2-40B4-BE49-F238E27FC236}">
                <a16:creationId xmlns:a16="http://schemas.microsoft.com/office/drawing/2014/main" id="{C325EB9E-AB0D-3994-C1B0-03F3A53ABBB1}"/>
              </a:ext>
            </a:extLst>
          </p:cNvPr>
          <p:cNvSpPr txBox="1"/>
          <p:nvPr/>
        </p:nvSpPr>
        <p:spPr>
          <a:xfrm>
            <a:off x="5012893" y="1564852"/>
            <a:ext cx="3568045" cy="307777"/>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-0.755; p = 0.001</a:t>
            </a:r>
          </a:p>
        </p:txBody>
      </p:sp>
      <p:sp>
        <p:nvSpPr>
          <p:cNvPr id="10" name="Title 1">
            <a:extLst>
              <a:ext uri="{FF2B5EF4-FFF2-40B4-BE49-F238E27FC236}">
                <a16:creationId xmlns:a16="http://schemas.microsoft.com/office/drawing/2014/main" id="{9482B890-D3FF-8DE7-D024-4516100492CC}"/>
              </a:ext>
            </a:extLst>
          </p:cNvPr>
          <p:cNvSpPr>
            <a:spLocks noGrp="1"/>
          </p:cNvSpPr>
          <p:nvPr>
            <p:ph type="title"/>
          </p:nvPr>
        </p:nvSpPr>
        <p:spPr>
          <a:xfrm>
            <a:off x="1537409" y="245435"/>
            <a:ext cx="6245382" cy="857250"/>
          </a:xfrm>
        </p:spPr>
        <p:txBody>
          <a:bodyPr>
            <a:noAutofit/>
          </a:bodyPr>
          <a:lstStyle/>
          <a:p>
            <a:pPr algn="l"/>
            <a:r>
              <a:rPr lang="en-US" sz="2800" i="1" dirty="0">
                <a:latin typeface="Optima" panose="02000503060000020004" pitchFamily="2" charset="0"/>
                <a:cs typeface="Arial" panose="020B0604020202020204" pitchFamily="34" charset="0"/>
              </a:rPr>
              <a:t>Genetic PC1 correlates with sea surface temperature (SST) and heterozygosity</a:t>
            </a:r>
          </a:p>
        </p:txBody>
      </p:sp>
    </p:spTree>
    <p:extLst>
      <p:ext uri="{BB962C8B-B14F-4D97-AF65-F5344CB8AC3E}">
        <p14:creationId xmlns:p14="http://schemas.microsoft.com/office/powerpoint/2010/main" val="53334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solidFill>
                  <a:schemeClr val="bg1">
                    <a:lumMod val="85000"/>
                  </a:schemeClr>
                </a:solidFill>
                <a:latin typeface="Optima" panose="02000503060000020004" pitchFamily="2" charset="0"/>
                <a:cs typeface="Arial" panose="020B0604020202020204" pitchFamily="34" charset="0"/>
              </a:rPr>
              <a:t>Role of oyster invasions on species introductions</a:t>
            </a:r>
            <a:endParaRPr lang="en-US" sz="2000" i="1" dirty="0">
              <a:solidFill>
                <a:schemeClr val="bg1">
                  <a:lumMod val="85000"/>
                </a:schemeClr>
              </a:solidFill>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1031711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p:txBody>
          <a:bodyPr>
            <a:normAutofit/>
          </a:bodyPr>
          <a:lstStyle/>
          <a:p>
            <a:r>
              <a:rPr lang="en-US" dirty="0">
                <a:latin typeface="Optima" panose="02000503060000020004" pitchFamily="2" charset="0"/>
              </a:rPr>
              <a:t>Identifying native sources via two methods</a:t>
            </a: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292086"/>
            <a:ext cx="5305688" cy="3647659"/>
          </a:xfrm>
          <a:prstGeom prst="rect">
            <a:avLst/>
          </a:prstGeom>
          <a:ln>
            <a:solidFill>
              <a:schemeClr val="tx1"/>
            </a:solidFill>
          </a:ln>
        </p:spPr>
      </p:pic>
      <p:sp>
        <p:nvSpPr>
          <p:cNvPr id="5" name="TextBox 4">
            <a:extLst>
              <a:ext uri="{FF2B5EF4-FFF2-40B4-BE49-F238E27FC236}">
                <a16:creationId xmlns:a16="http://schemas.microsoft.com/office/drawing/2014/main" id="{09516CF5-8FBB-19B0-9FFA-79CB501045D7}"/>
              </a:ext>
            </a:extLst>
          </p:cNvPr>
          <p:cNvSpPr txBox="1"/>
          <p:nvPr/>
        </p:nvSpPr>
        <p:spPr>
          <a:xfrm>
            <a:off x="5625548" y="1292086"/>
            <a:ext cx="3518452" cy="4154984"/>
          </a:xfrm>
          <a:prstGeom prst="rect">
            <a:avLst/>
          </a:prstGeom>
          <a:noFill/>
        </p:spPr>
        <p:txBody>
          <a:bodyPr wrap="square" rtlCol="0">
            <a:spAutoFit/>
          </a:bodyPr>
          <a:lstStyle/>
          <a:p>
            <a:r>
              <a:rPr lang="en-US" sz="2400" dirty="0">
                <a:latin typeface="Optima" panose="02000503060000020004" pitchFamily="2" charset="0"/>
              </a:rPr>
              <a:t>A) Use PCA trained on native individuals to assign non-native individuals</a:t>
            </a:r>
          </a:p>
          <a:p>
            <a:endParaRPr lang="en-US" sz="2400" dirty="0">
              <a:latin typeface="Optima" panose="02000503060000020004" pitchFamily="2" charset="0"/>
            </a:endParaRPr>
          </a:p>
          <a:p>
            <a:r>
              <a:rPr lang="en-US" sz="2400" dirty="0">
                <a:latin typeface="Optima" panose="02000503060000020004" pitchFamily="2" charset="0"/>
              </a:rPr>
              <a:t>B) Machine learning (ML) to classify native regions and assign non-native individuals</a:t>
            </a:r>
          </a:p>
          <a:p>
            <a:endParaRPr lang="en-US" sz="2400" dirty="0">
              <a:latin typeface="Optima" panose="02000503060000020004" pitchFamily="2" charset="0"/>
            </a:endParaRPr>
          </a:p>
          <a:p>
            <a:endParaRPr lang="en-US" sz="2400" dirty="0">
              <a:latin typeface="Optima" panose="02000503060000020004" pitchFamily="2" charset="0"/>
            </a:endParaRPr>
          </a:p>
        </p:txBody>
      </p:sp>
    </p:spTree>
    <p:extLst>
      <p:ext uri="{BB962C8B-B14F-4D97-AF65-F5344CB8AC3E}">
        <p14:creationId xmlns:p14="http://schemas.microsoft.com/office/powerpoint/2010/main" val="319610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C8BBA78-A16F-BB87-31AE-50803FABF230}"/>
              </a:ext>
            </a:extLst>
          </p:cNvPr>
          <p:cNvSpPr txBox="1"/>
          <p:nvPr/>
        </p:nvSpPr>
        <p:spPr>
          <a:xfrm>
            <a:off x="5778230" y="14650"/>
            <a:ext cx="3365770" cy="923330"/>
          </a:xfrm>
          <a:prstGeom prst="rect">
            <a:avLst/>
          </a:prstGeom>
          <a:noFill/>
        </p:spPr>
        <p:txBody>
          <a:bodyPr wrap="square" rtlCol="0">
            <a:spAutoFit/>
          </a:bodyPr>
          <a:lstStyle/>
          <a:p>
            <a:r>
              <a:rPr lang="en-US" i="1" dirty="0" err="1">
                <a:latin typeface="Optima" panose="02000503060000020004" pitchFamily="2" charset="0"/>
              </a:rPr>
              <a:t>Circlize</a:t>
            </a:r>
            <a:r>
              <a:rPr lang="en-US" i="1" dirty="0">
                <a:latin typeface="Optima" panose="02000503060000020004" pitchFamily="2" charset="0"/>
              </a:rPr>
              <a:t> plots summarize assignments from unsupervised machine learning (ML)</a:t>
            </a:r>
          </a:p>
        </p:txBody>
      </p:sp>
      <p:pic>
        <p:nvPicPr>
          <p:cNvPr id="16" name="Picture 15">
            <a:extLst>
              <a:ext uri="{FF2B5EF4-FFF2-40B4-BE49-F238E27FC236}">
                <a16:creationId xmlns:a16="http://schemas.microsoft.com/office/drawing/2014/main" id="{90834D8A-14A0-EECD-CBDA-F8818F093E8C}"/>
              </a:ext>
            </a:extLst>
          </p:cNvPr>
          <p:cNvPicPr>
            <a:picLocks noChangeAspect="1"/>
          </p:cNvPicPr>
          <p:nvPr/>
        </p:nvPicPr>
        <p:blipFill>
          <a:blip r:embed="rId3"/>
          <a:stretch>
            <a:fillRect/>
          </a:stretch>
        </p:blipFill>
        <p:spPr>
          <a:xfrm>
            <a:off x="178904" y="1023731"/>
            <a:ext cx="4669582" cy="3210336"/>
          </a:xfrm>
          <a:prstGeom prst="rect">
            <a:avLst/>
          </a:prstGeom>
          <a:ln>
            <a:solidFill>
              <a:schemeClr val="tx1"/>
            </a:solidFill>
          </a:ln>
        </p:spPr>
      </p:pic>
    </p:spTree>
    <p:extLst>
      <p:ext uri="{BB962C8B-B14F-4D97-AF65-F5344CB8AC3E}">
        <p14:creationId xmlns:p14="http://schemas.microsoft.com/office/powerpoint/2010/main" val="64596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C8BBA78-A16F-BB87-31AE-50803FABF230}"/>
              </a:ext>
            </a:extLst>
          </p:cNvPr>
          <p:cNvSpPr txBox="1"/>
          <p:nvPr/>
        </p:nvSpPr>
        <p:spPr>
          <a:xfrm>
            <a:off x="5778230" y="14650"/>
            <a:ext cx="3365770" cy="923330"/>
          </a:xfrm>
          <a:prstGeom prst="rect">
            <a:avLst/>
          </a:prstGeom>
          <a:noFill/>
        </p:spPr>
        <p:txBody>
          <a:bodyPr wrap="square" rtlCol="0">
            <a:spAutoFit/>
          </a:bodyPr>
          <a:lstStyle/>
          <a:p>
            <a:r>
              <a:rPr lang="en-US" i="1" dirty="0" err="1">
                <a:latin typeface="Optima" panose="02000503060000020004" pitchFamily="2" charset="0"/>
              </a:rPr>
              <a:t>Circlize</a:t>
            </a:r>
            <a:r>
              <a:rPr lang="en-US" i="1" dirty="0">
                <a:latin typeface="Optima" panose="02000503060000020004" pitchFamily="2" charset="0"/>
              </a:rPr>
              <a:t> plots summarize assignments from unsupervised machine learning (ML)</a:t>
            </a:r>
          </a:p>
        </p:txBody>
      </p:sp>
      <p:grpSp>
        <p:nvGrpSpPr>
          <p:cNvPr id="12" name="Group 11">
            <a:extLst>
              <a:ext uri="{FF2B5EF4-FFF2-40B4-BE49-F238E27FC236}">
                <a16:creationId xmlns:a16="http://schemas.microsoft.com/office/drawing/2014/main" id="{B716F658-C925-9668-BE9D-02383A014946}"/>
              </a:ext>
            </a:extLst>
          </p:cNvPr>
          <p:cNvGrpSpPr/>
          <p:nvPr/>
        </p:nvGrpSpPr>
        <p:grpSpPr>
          <a:xfrm>
            <a:off x="5007777" y="1142350"/>
            <a:ext cx="3926623" cy="3479668"/>
            <a:chOff x="4714436" y="353994"/>
            <a:chExt cx="3926623" cy="3479668"/>
          </a:xfrm>
        </p:grpSpPr>
        <p:pic>
          <p:nvPicPr>
            <p:cNvPr id="6" name="Picture 5">
              <a:extLst>
                <a:ext uri="{FF2B5EF4-FFF2-40B4-BE49-F238E27FC236}">
                  <a16:creationId xmlns:a16="http://schemas.microsoft.com/office/drawing/2014/main" id="{ECA2E9A5-4EF4-51BB-A83C-CE71511A38CF}"/>
                </a:ext>
              </a:extLst>
            </p:cNvPr>
            <p:cNvPicPr>
              <a:picLocks noChangeAspect="1"/>
            </p:cNvPicPr>
            <p:nvPr/>
          </p:nvPicPr>
          <p:blipFill rotWithShape="1">
            <a:blip r:embed="rId3"/>
            <a:srcRect l="2812" t="327" r="2078" b="2261"/>
            <a:stretch/>
          </p:blipFill>
          <p:spPr>
            <a:xfrm>
              <a:off x="5083768" y="575995"/>
              <a:ext cx="3197898" cy="3257667"/>
            </a:xfrm>
            <a:prstGeom prst="ellipse">
              <a:avLst/>
            </a:prstGeom>
          </p:spPr>
        </p:pic>
        <p:sp>
          <p:nvSpPr>
            <p:cNvPr id="9" name="TextBox 8">
              <a:extLst>
                <a:ext uri="{FF2B5EF4-FFF2-40B4-BE49-F238E27FC236}">
                  <a16:creationId xmlns:a16="http://schemas.microsoft.com/office/drawing/2014/main" id="{16159949-ED0B-556E-B804-89447E9F41D6}"/>
                </a:ext>
              </a:extLst>
            </p:cNvPr>
            <p:cNvSpPr txBox="1"/>
            <p:nvPr/>
          </p:nvSpPr>
          <p:spPr>
            <a:xfrm rot="16200000">
              <a:off x="4133508" y="1948648"/>
              <a:ext cx="1531188" cy="369332"/>
            </a:xfrm>
            <a:prstGeom prst="rect">
              <a:avLst/>
            </a:prstGeom>
            <a:noFill/>
          </p:spPr>
          <p:txBody>
            <a:bodyPr wrap="none" rtlCol="0">
              <a:spAutoFit/>
            </a:bodyPr>
            <a:lstStyle/>
            <a:p>
              <a:r>
                <a:rPr lang="en-US" dirty="0">
                  <a:latin typeface="Optima" panose="02000503060000020004" pitchFamily="2" charset="0"/>
                </a:rPr>
                <a:t>New Zealand</a:t>
              </a:r>
            </a:p>
          </p:txBody>
        </p:sp>
        <p:sp>
          <p:nvSpPr>
            <p:cNvPr id="10" name="TextBox 9">
              <a:extLst>
                <a:ext uri="{FF2B5EF4-FFF2-40B4-BE49-F238E27FC236}">
                  <a16:creationId xmlns:a16="http://schemas.microsoft.com/office/drawing/2014/main" id="{4DB57F7F-5A6C-4FBE-AD32-0B91C395E437}"/>
                </a:ext>
              </a:extLst>
            </p:cNvPr>
            <p:cNvSpPr txBox="1"/>
            <p:nvPr/>
          </p:nvSpPr>
          <p:spPr>
            <a:xfrm rot="5400000">
              <a:off x="7601030" y="2038417"/>
              <a:ext cx="1710725" cy="369332"/>
            </a:xfrm>
            <a:prstGeom prst="rect">
              <a:avLst/>
            </a:prstGeom>
            <a:noFill/>
          </p:spPr>
          <p:txBody>
            <a:bodyPr wrap="none" rtlCol="0">
              <a:spAutoFit/>
            </a:bodyPr>
            <a:lstStyle/>
            <a:p>
              <a:r>
                <a:rPr lang="en-US" dirty="0" err="1">
                  <a:latin typeface="Optima" panose="02000503060000020004" pitchFamily="2" charset="0"/>
                </a:rPr>
                <a:t>Seto</a:t>
              </a:r>
              <a:r>
                <a:rPr lang="en-US" dirty="0">
                  <a:latin typeface="Optima" panose="02000503060000020004" pitchFamily="2" charset="0"/>
                </a:rPr>
                <a:t> Inland Sea</a:t>
              </a:r>
            </a:p>
          </p:txBody>
        </p:sp>
        <p:sp>
          <p:nvSpPr>
            <p:cNvPr id="11" name="TextBox 10">
              <a:extLst>
                <a:ext uri="{FF2B5EF4-FFF2-40B4-BE49-F238E27FC236}">
                  <a16:creationId xmlns:a16="http://schemas.microsoft.com/office/drawing/2014/main" id="{C96117D1-EB56-D41A-38AB-DD1840C7CEBF}"/>
                </a:ext>
              </a:extLst>
            </p:cNvPr>
            <p:cNvSpPr txBox="1"/>
            <p:nvPr/>
          </p:nvSpPr>
          <p:spPr>
            <a:xfrm rot="153344">
              <a:off x="6542539" y="353994"/>
              <a:ext cx="634597" cy="276999"/>
            </a:xfrm>
            <a:prstGeom prst="rect">
              <a:avLst/>
            </a:prstGeom>
            <a:solidFill>
              <a:schemeClr val="bg1"/>
            </a:solidFill>
          </p:spPr>
          <p:txBody>
            <a:bodyPr wrap="none" rtlCol="0">
              <a:spAutoFit/>
            </a:bodyPr>
            <a:lstStyle/>
            <a:p>
              <a:r>
                <a:rPr lang="en-US" sz="1200" dirty="0">
                  <a:latin typeface="Optima" panose="02000503060000020004" pitchFamily="2" charset="0"/>
                </a:rPr>
                <a:t>Miyagi</a:t>
              </a:r>
            </a:p>
          </p:txBody>
        </p:sp>
      </p:grpSp>
      <p:pic>
        <p:nvPicPr>
          <p:cNvPr id="16" name="Picture 15">
            <a:extLst>
              <a:ext uri="{FF2B5EF4-FFF2-40B4-BE49-F238E27FC236}">
                <a16:creationId xmlns:a16="http://schemas.microsoft.com/office/drawing/2014/main" id="{90834D8A-14A0-EECD-CBDA-F8818F093E8C}"/>
              </a:ext>
            </a:extLst>
          </p:cNvPr>
          <p:cNvPicPr>
            <a:picLocks noChangeAspect="1"/>
          </p:cNvPicPr>
          <p:nvPr/>
        </p:nvPicPr>
        <p:blipFill>
          <a:blip r:embed="rId4"/>
          <a:stretch>
            <a:fillRect/>
          </a:stretch>
        </p:blipFill>
        <p:spPr>
          <a:xfrm>
            <a:off x="178904" y="1023731"/>
            <a:ext cx="4669582" cy="3210336"/>
          </a:xfrm>
          <a:prstGeom prst="rect">
            <a:avLst/>
          </a:prstGeom>
          <a:ln>
            <a:solidFill>
              <a:schemeClr val="tx1"/>
            </a:solidFill>
          </a:ln>
        </p:spPr>
      </p:pic>
      <p:sp>
        <p:nvSpPr>
          <p:cNvPr id="17" name="TextBox 16">
            <a:extLst>
              <a:ext uri="{FF2B5EF4-FFF2-40B4-BE49-F238E27FC236}">
                <a16:creationId xmlns:a16="http://schemas.microsoft.com/office/drawing/2014/main" id="{5D2BD350-50A7-8357-13F7-8D5DE8DD6BF3}"/>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20" name="TextBox 19">
            <a:extLst>
              <a:ext uri="{FF2B5EF4-FFF2-40B4-BE49-F238E27FC236}">
                <a16:creationId xmlns:a16="http://schemas.microsoft.com/office/drawing/2014/main" id="{2C3B40C0-2ACD-4CD5-7EC5-E5A4684FD5E2}"/>
              </a:ext>
            </a:extLst>
          </p:cNvPr>
          <p:cNvSpPr txBox="1"/>
          <p:nvPr/>
        </p:nvSpPr>
        <p:spPr>
          <a:xfrm>
            <a:off x="188536" y="231733"/>
            <a:ext cx="6334812" cy="523220"/>
          </a:xfrm>
          <a:prstGeom prst="rect">
            <a:avLst/>
          </a:prstGeom>
          <a:noFill/>
        </p:spPr>
        <p:txBody>
          <a:bodyPr wrap="square">
            <a:spAutoFit/>
          </a:bodyPr>
          <a:lstStyle/>
          <a:p>
            <a:r>
              <a:rPr lang="en-US" sz="2800" i="1" dirty="0" err="1">
                <a:latin typeface="Optima" panose="02000503060000020004" pitchFamily="2" charset="0"/>
                <a:cs typeface="Arial" panose="020B0604020202020204" pitchFamily="34" charset="0"/>
              </a:rPr>
              <a:t>Seto</a:t>
            </a:r>
            <a:r>
              <a:rPr lang="en-US" sz="2800" i="1" dirty="0">
                <a:latin typeface="Optima" panose="02000503060000020004" pitchFamily="2" charset="0"/>
                <a:cs typeface="Arial" panose="020B0604020202020204" pitchFamily="34" charset="0"/>
              </a:rPr>
              <a:t> Inland Sea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New Zealand</a:t>
            </a:r>
            <a:endParaRPr lang="en-US" sz="2800" i="1" dirty="0">
              <a:latin typeface="Optima" panose="02000503060000020004" pitchFamily="2" charset="0"/>
            </a:endParaRPr>
          </a:p>
        </p:txBody>
      </p:sp>
      <p:sp>
        <p:nvSpPr>
          <p:cNvPr id="21" name="Oval 20">
            <a:extLst>
              <a:ext uri="{FF2B5EF4-FFF2-40B4-BE49-F238E27FC236}">
                <a16:creationId xmlns:a16="http://schemas.microsoft.com/office/drawing/2014/main" id="{73ABF37B-6F39-086F-ACCE-956345E7469F}"/>
              </a:ext>
            </a:extLst>
          </p:cNvPr>
          <p:cNvSpPr/>
          <p:nvPr/>
        </p:nvSpPr>
        <p:spPr>
          <a:xfrm>
            <a:off x="2589165" y="3573432"/>
            <a:ext cx="1245823" cy="361104"/>
          </a:xfrm>
          <a:prstGeom prst="ellipse">
            <a:avLst/>
          </a:prstGeom>
          <a:noFill/>
          <a:ln w="63500">
            <a:solidFill>
              <a:srgbClr val="FB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84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2" name="Picture 8" descr="http://www.sportdiver.com/files/imagecache/enlarged_image/_images/201311/lion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123" y="34947"/>
            <a:ext cx="2818663" cy="2111179"/>
          </a:xfrm>
          <a:prstGeom prst="rect">
            <a:avLst/>
          </a:prstGeom>
          <a:noFill/>
          <a:ln>
            <a:solidFill>
              <a:schemeClr val="bg1">
                <a:lumMod val="65000"/>
              </a:schemeClr>
            </a:solidFill>
          </a:ln>
          <a:extLst>
            <a:ext uri="{909E8E84-426E-40dd-AFC4-6F175D3DCCD1}">
              <a14:hiddenFill xmlns:a14="http://schemas.microsoft.com/office/drawing/2010/main" xmlns="">
                <a:solidFill>
                  <a:srgbClr val="FFFFFF"/>
                </a:solidFill>
              </a14:hiddenFill>
            </a:ext>
          </a:extLst>
        </p:spPr>
      </p:pic>
      <p:pic>
        <p:nvPicPr>
          <p:cNvPr id="1036" name="Picture 12" descr="http://www.aqua.org/~/media/Images/Animals/Jellyfish%20-%20Leidys%20Comb/animals-leidysjelly-slide2-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653" y="34947"/>
            <a:ext cx="3275049" cy="214925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040" name="Picture 16" descr="http://www.fucoidanforce.com/wp-content/themes/fucoidanforce1/images/natural-ocean-wakam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5858" y="2263873"/>
            <a:ext cx="2652061" cy="2802395"/>
          </a:xfrm>
          <a:prstGeom prst="rect">
            <a:avLst/>
          </a:prstGeom>
          <a:noFill/>
          <a:ln>
            <a:solidFill>
              <a:schemeClr val="bg1">
                <a:lumMod val="65000"/>
              </a:schemeClr>
            </a:solidFill>
          </a:ln>
          <a:extLst>
            <a:ext uri="{909E8E84-426E-40dd-AFC4-6F175D3DCCD1}">
              <a14:hiddenFill xmlns:a14="http://schemas.microsoft.com/office/drawing/2010/main" xmlns="">
                <a:solidFill>
                  <a:srgbClr val="FFFFFF"/>
                </a:solidFill>
              </a14:hiddenFill>
            </a:ext>
          </a:extLst>
        </p:spPr>
      </p:pic>
      <p:pic>
        <p:nvPicPr>
          <p:cNvPr id="1046" name="Picture 22" descr="http://zenscience.org/wp-content/uploads/2012/07/Wappoo-smal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0512" y="2693569"/>
            <a:ext cx="1759519" cy="1319195"/>
          </a:xfrm>
          <a:prstGeom prst="rect">
            <a:avLst/>
          </a:prstGeom>
          <a:noFill/>
          <a:ln>
            <a:solidFill>
              <a:schemeClr val="bg1">
                <a:lumMod val="65000"/>
              </a:schemeClr>
            </a:solidFill>
          </a:ln>
          <a:extLst>
            <a:ext uri="{909E8E84-426E-40dd-AFC4-6F175D3DCCD1}">
              <a14:hiddenFill xmlns:a14="http://schemas.microsoft.com/office/drawing/2010/main" xmlns="">
                <a:solidFill>
                  <a:srgbClr val="FFFFFF"/>
                </a:solidFill>
              </a14:hiddenFill>
            </a:ext>
          </a:extLst>
        </p:spPr>
      </p:pic>
      <p:pic>
        <p:nvPicPr>
          <p:cNvPr id="1042" name="Picture 18" descr="http://sercblog.si.edu/wp-content/uploads/2011/12/green-crab_BrentMWils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0513" y="2300466"/>
            <a:ext cx="3674505" cy="2755879"/>
          </a:xfrm>
          <a:prstGeom prst="rect">
            <a:avLst/>
          </a:prstGeom>
          <a:noFill/>
          <a:ln>
            <a:solidFill>
              <a:schemeClr val="bg1">
                <a:lumMod val="65000"/>
              </a:schemeClr>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47710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a:xfrm>
            <a:off x="130170" y="218820"/>
            <a:ext cx="4850296" cy="857250"/>
          </a:xfrm>
          <a:noFill/>
        </p:spPr>
        <p:txBody>
          <a:bodyPr>
            <a:noAutofit/>
          </a:bodyPr>
          <a:lstStyle/>
          <a:p>
            <a:pPr algn="l"/>
            <a:r>
              <a:rPr lang="en-US" sz="3200" i="1" dirty="0">
                <a:latin typeface="Optima" panose="02000503060000020004" pitchFamily="2" charset="0"/>
              </a:rPr>
              <a:t>Miyagi </a:t>
            </a:r>
            <a:r>
              <a:rPr lang="en-US" sz="3200" i="1" dirty="0">
                <a:latin typeface="Optima" panose="02000503060000020004" pitchFamily="2" charset="0"/>
                <a:sym typeface="Wingdings" pitchFamily="2" charset="2"/>
              </a:rPr>
              <a:t> Europe</a:t>
            </a:r>
            <a:endParaRPr lang="en-US" sz="3200" i="1" dirty="0">
              <a:latin typeface="Optima" panose="02000503060000020004" pitchFamily="2" charset="0"/>
            </a:endParaRP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302026"/>
            <a:ext cx="4669582" cy="3210336"/>
          </a:xfrm>
          <a:prstGeom prst="rect">
            <a:avLst/>
          </a:prstGeom>
          <a:ln>
            <a:solidFill>
              <a:schemeClr val="tx1"/>
            </a:solidFill>
          </a:ln>
        </p:spPr>
      </p:pic>
      <p:sp>
        <p:nvSpPr>
          <p:cNvPr id="8" name="TextBox 7">
            <a:extLst>
              <a:ext uri="{FF2B5EF4-FFF2-40B4-BE49-F238E27FC236}">
                <a16:creationId xmlns:a16="http://schemas.microsoft.com/office/drawing/2014/main" id="{8FF6084F-667B-4CC5-1B88-AAA4AB6762C1}"/>
              </a:ext>
            </a:extLst>
          </p:cNvPr>
          <p:cNvSpPr txBox="1"/>
          <p:nvPr/>
        </p:nvSpPr>
        <p:spPr>
          <a:xfrm rot="19159523">
            <a:off x="4986800" y="566864"/>
            <a:ext cx="1237839" cy="707886"/>
          </a:xfrm>
          <a:prstGeom prst="rect">
            <a:avLst/>
          </a:prstGeom>
          <a:noFill/>
        </p:spPr>
        <p:txBody>
          <a:bodyPr wrap="none" rtlCol="0">
            <a:spAutoFit/>
          </a:bodyPr>
          <a:lstStyle/>
          <a:p>
            <a:pPr algn="ctr"/>
            <a:r>
              <a:rPr lang="en-US" sz="2000" dirty="0">
                <a:latin typeface="Optima" panose="02000503060000020004" pitchFamily="2" charset="0"/>
              </a:rPr>
              <a:t>Southern </a:t>
            </a:r>
          </a:p>
          <a:p>
            <a:pPr algn="ctr"/>
            <a:r>
              <a:rPr lang="en-US" sz="2000" dirty="0">
                <a:latin typeface="Optima" panose="02000503060000020004" pitchFamily="2" charset="0"/>
              </a:rPr>
              <a:t>Europe</a:t>
            </a:r>
          </a:p>
        </p:txBody>
      </p:sp>
      <p:sp>
        <p:nvSpPr>
          <p:cNvPr id="9" name="TextBox 8">
            <a:extLst>
              <a:ext uri="{FF2B5EF4-FFF2-40B4-BE49-F238E27FC236}">
                <a16:creationId xmlns:a16="http://schemas.microsoft.com/office/drawing/2014/main" id="{ECE01B2F-BF23-E6A4-1B26-5926CBD55004}"/>
              </a:ext>
            </a:extLst>
          </p:cNvPr>
          <p:cNvSpPr txBox="1"/>
          <p:nvPr/>
        </p:nvSpPr>
        <p:spPr>
          <a:xfrm rot="5400000">
            <a:off x="8410530" y="2210945"/>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2" name="TextBox 11">
            <a:extLst>
              <a:ext uri="{FF2B5EF4-FFF2-40B4-BE49-F238E27FC236}">
                <a16:creationId xmlns:a16="http://schemas.microsoft.com/office/drawing/2014/main" id="{96DC71FE-2EB3-3633-FB42-27C45EC8FFB3}"/>
              </a:ext>
            </a:extLst>
          </p:cNvPr>
          <p:cNvSpPr txBox="1"/>
          <p:nvPr/>
        </p:nvSpPr>
        <p:spPr>
          <a:xfrm rot="3457606">
            <a:off x="4680388" y="3521431"/>
            <a:ext cx="1250663" cy="707886"/>
          </a:xfrm>
          <a:prstGeom prst="rect">
            <a:avLst/>
          </a:prstGeom>
          <a:noFill/>
        </p:spPr>
        <p:txBody>
          <a:bodyPr wrap="none" rtlCol="0">
            <a:spAutoFit/>
          </a:bodyPr>
          <a:lstStyle/>
          <a:p>
            <a:pPr algn="ctr"/>
            <a:r>
              <a:rPr lang="en-US" sz="2000" dirty="0">
                <a:latin typeface="Optima" panose="02000503060000020004" pitchFamily="2" charset="0"/>
              </a:rPr>
              <a:t>Northern </a:t>
            </a:r>
          </a:p>
          <a:p>
            <a:pPr algn="ctr"/>
            <a:r>
              <a:rPr lang="en-US" sz="2000" dirty="0">
                <a:latin typeface="Optima" panose="02000503060000020004" pitchFamily="2" charset="0"/>
              </a:rPr>
              <a:t>Europe</a:t>
            </a:r>
          </a:p>
        </p:txBody>
      </p:sp>
      <p:pic>
        <p:nvPicPr>
          <p:cNvPr id="13" name="Picture 12">
            <a:extLst>
              <a:ext uri="{FF2B5EF4-FFF2-40B4-BE49-F238E27FC236}">
                <a16:creationId xmlns:a16="http://schemas.microsoft.com/office/drawing/2014/main" id="{655B423D-5C37-61FB-3B4C-2A0E0AA9D9A4}"/>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444642" y="1458821"/>
            <a:ext cx="1399537" cy="972436"/>
          </a:xfrm>
          <a:prstGeom prst="rect">
            <a:avLst/>
          </a:prstGeom>
          <a:ln>
            <a:noFill/>
          </a:ln>
        </p:spPr>
      </p:pic>
      <p:sp>
        <p:nvSpPr>
          <p:cNvPr id="4" name="TextBox 3">
            <a:extLst>
              <a:ext uri="{FF2B5EF4-FFF2-40B4-BE49-F238E27FC236}">
                <a16:creationId xmlns:a16="http://schemas.microsoft.com/office/drawing/2014/main" id="{E1667090-2ABB-6CE6-85D4-8857DE2B5A6A}"/>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6" name="Oval 5">
            <a:extLst>
              <a:ext uri="{FF2B5EF4-FFF2-40B4-BE49-F238E27FC236}">
                <a16:creationId xmlns:a16="http://schemas.microsoft.com/office/drawing/2014/main" id="{32827FEE-2FA1-52CF-FE27-01FA99D0447C}"/>
              </a:ext>
            </a:extLst>
          </p:cNvPr>
          <p:cNvSpPr/>
          <p:nvPr/>
        </p:nvSpPr>
        <p:spPr>
          <a:xfrm>
            <a:off x="3659862" y="2796615"/>
            <a:ext cx="812175" cy="361104"/>
          </a:xfrm>
          <a:prstGeom prst="ellipse">
            <a:avLst/>
          </a:prstGeom>
          <a:noFill/>
          <a:ln w="635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4E10692-6C35-6E5D-1486-915BB983EA09}"/>
              </a:ext>
            </a:extLst>
          </p:cNvPr>
          <p:cNvPicPr>
            <a:picLocks noChangeAspect="1"/>
          </p:cNvPicPr>
          <p:nvPr/>
        </p:nvPicPr>
        <p:blipFill rotWithShape="1">
          <a:blip r:embed="rId5"/>
          <a:srcRect l="11703" t="13446" r="5897" b="9599"/>
          <a:stretch/>
        </p:blipFill>
        <p:spPr>
          <a:xfrm>
            <a:off x="5168522" y="830499"/>
            <a:ext cx="3519913" cy="3482502"/>
          </a:xfrm>
          <a:prstGeom prst="ellipse">
            <a:avLst/>
          </a:prstGeom>
        </p:spPr>
      </p:pic>
    </p:spTree>
    <p:extLst>
      <p:ext uri="{BB962C8B-B14F-4D97-AF65-F5344CB8AC3E}">
        <p14:creationId xmlns:p14="http://schemas.microsoft.com/office/powerpoint/2010/main" val="1260078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a:xfrm>
            <a:off x="111221" y="249562"/>
            <a:ext cx="7428221" cy="857250"/>
          </a:xfrm>
          <a:noFill/>
        </p:spPr>
        <p:txBody>
          <a:bodyPr>
            <a:noAutofit/>
          </a:bodyPr>
          <a:lstStyle/>
          <a:p>
            <a:pPr algn="l"/>
            <a:r>
              <a:rPr lang="en-US" sz="2400" dirty="0">
                <a:latin typeface="Optima" panose="02000503060000020004" pitchFamily="2" charset="0"/>
                <a:sym typeface="Wingdings" pitchFamily="2" charset="2"/>
              </a:rPr>
              <a:t>Miyagi  Canada and WA State</a:t>
            </a:r>
            <a:br>
              <a:rPr lang="en-US" sz="2400" dirty="0">
                <a:latin typeface="Optima" panose="02000503060000020004" pitchFamily="2" charset="0"/>
              </a:rPr>
            </a:br>
            <a:br>
              <a:rPr lang="en-US" sz="2400" dirty="0">
                <a:latin typeface="Optima" panose="02000503060000020004" pitchFamily="2" charset="0"/>
                <a:sym typeface="Wingdings" pitchFamily="2" charset="2"/>
              </a:rPr>
            </a:br>
            <a:endParaRPr lang="en-US" sz="2400" dirty="0">
              <a:latin typeface="Optima" panose="02000503060000020004" pitchFamily="2" charset="0"/>
            </a:endParaRP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302026"/>
            <a:ext cx="4669582" cy="3210336"/>
          </a:xfrm>
          <a:prstGeom prst="rect">
            <a:avLst/>
          </a:prstGeom>
          <a:ln>
            <a:solidFill>
              <a:schemeClr val="tx1"/>
            </a:solidFill>
          </a:ln>
        </p:spPr>
      </p:pic>
      <p:pic>
        <p:nvPicPr>
          <p:cNvPr id="7" name="Picture 6">
            <a:extLst>
              <a:ext uri="{FF2B5EF4-FFF2-40B4-BE49-F238E27FC236}">
                <a16:creationId xmlns:a16="http://schemas.microsoft.com/office/drawing/2014/main" id="{ABAF6F3B-1189-6DCB-1408-D34643ABB787}"/>
              </a:ext>
            </a:extLst>
          </p:cNvPr>
          <p:cNvPicPr>
            <a:picLocks noChangeAspect="1"/>
          </p:cNvPicPr>
          <p:nvPr/>
        </p:nvPicPr>
        <p:blipFill rotWithShape="1">
          <a:blip r:embed="rId3"/>
          <a:srcRect l="213" r="2020" b="4896"/>
          <a:stretch/>
        </p:blipFill>
        <p:spPr>
          <a:xfrm>
            <a:off x="5180722" y="1076070"/>
            <a:ext cx="3695101" cy="3731593"/>
          </a:xfrm>
          <a:prstGeom prst="ellipse">
            <a:avLst/>
          </a:prstGeom>
        </p:spPr>
      </p:pic>
      <p:sp>
        <p:nvSpPr>
          <p:cNvPr id="8" name="TextBox 7">
            <a:extLst>
              <a:ext uri="{FF2B5EF4-FFF2-40B4-BE49-F238E27FC236}">
                <a16:creationId xmlns:a16="http://schemas.microsoft.com/office/drawing/2014/main" id="{8FF6084F-667B-4CC5-1B88-AAA4AB6762C1}"/>
              </a:ext>
            </a:extLst>
          </p:cNvPr>
          <p:cNvSpPr txBox="1"/>
          <p:nvPr/>
        </p:nvSpPr>
        <p:spPr>
          <a:xfrm rot="19159523">
            <a:off x="4914060" y="1016955"/>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9" name="TextBox 8">
            <a:extLst>
              <a:ext uri="{FF2B5EF4-FFF2-40B4-BE49-F238E27FC236}">
                <a16:creationId xmlns:a16="http://schemas.microsoft.com/office/drawing/2014/main" id="{ECE01B2F-BF23-E6A4-1B26-5926CBD55004}"/>
              </a:ext>
            </a:extLst>
          </p:cNvPr>
          <p:cNvSpPr txBox="1"/>
          <p:nvPr/>
        </p:nvSpPr>
        <p:spPr>
          <a:xfrm rot="3630725">
            <a:off x="8274535" y="1730388"/>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pic>
        <p:nvPicPr>
          <p:cNvPr id="13" name="Picture 12">
            <a:extLst>
              <a:ext uri="{FF2B5EF4-FFF2-40B4-BE49-F238E27FC236}">
                <a16:creationId xmlns:a16="http://schemas.microsoft.com/office/drawing/2014/main" id="{655B423D-5C37-61FB-3B4C-2A0E0AA9D9A4}"/>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444642" y="1458821"/>
            <a:ext cx="1399537" cy="972436"/>
          </a:xfrm>
          <a:prstGeom prst="rect">
            <a:avLst/>
          </a:prstGeom>
          <a:ln>
            <a:noFill/>
          </a:ln>
        </p:spPr>
      </p:pic>
      <p:sp>
        <p:nvSpPr>
          <p:cNvPr id="4" name="TextBox 3">
            <a:extLst>
              <a:ext uri="{FF2B5EF4-FFF2-40B4-BE49-F238E27FC236}">
                <a16:creationId xmlns:a16="http://schemas.microsoft.com/office/drawing/2014/main" id="{E1667090-2ABB-6CE6-85D4-8857DE2B5A6A}"/>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6" name="Oval 5">
            <a:extLst>
              <a:ext uri="{FF2B5EF4-FFF2-40B4-BE49-F238E27FC236}">
                <a16:creationId xmlns:a16="http://schemas.microsoft.com/office/drawing/2014/main" id="{32827FEE-2FA1-52CF-FE27-01FA99D0447C}"/>
              </a:ext>
            </a:extLst>
          </p:cNvPr>
          <p:cNvSpPr/>
          <p:nvPr/>
        </p:nvSpPr>
        <p:spPr>
          <a:xfrm>
            <a:off x="3659862" y="2796615"/>
            <a:ext cx="812175" cy="361104"/>
          </a:xfrm>
          <a:prstGeom prst="ellipse">
            <a:avLst/>
          </a:prstGeom>
          <a:noFill/>
          <a:ln w="635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297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5AAF-71B8-1463-938F-9143716DA0AC}"/>
              </a:ext>
            </a:extLst>
          </p:cNvPr>
          <p:cNvSpPr>
            <a:spLocks noGrp="1"/>
          </p:cNvSpPr>
          <p:nvPr>
            <p:ph type="title"/>
          </p:nvPr>
        </p:nvSpPr>
        <p:spPr>
          <a:xfrm>
            <a:off x="111221" y="249562"/>
            <a:ext cx="7428221" cy="857250"/>
          </a:xfrm>
          <a:noFill/>
        </p:spPr>
        <p:txBody>
          <a:bodyPr>
            <a:noAutofit/>
          </a:bodyPr>
          <a:lstStyle/>
          <a:p>
            <a:pPr algn="l"/>
            <a:r>
              <a:rPr lang="en-US" sz="2400" dirty="0">
                <a:latin typeface="Optima" panose="02000503060000020004" pitchFamily="2" charset="0"/>
                <a:sym typeface="Wingdings" pitchFamily="2" charset="2"/>
              </a:rPr>
              <a:t>Miyagi  Canada and WA State</a:t>
            </a:r>
            <a:br>
              <a:rPr lang="en-US" sz="2400" dirty="0">
                <a:latin typeface="Optima" panose="02000503060000020004" pitchFamily="2" charset="0"/>
              </a:rPr>
            </a:br>
            <a:r>
              <a:rPr lang="en-US" sz="2400" dirty="0">
                <a:latin typeface="Optima" panose="02000503060000020004" pitchFamily="2" charset="0"/>
                <a:sym typeface="Wingdings" pitchFamily="2" charset="2"/>
              </a:rPr>
              <a:t>Miyagi + </a:t>
            </a:r>
            <a:r>
              <a:rPr lang="en-US" sz="2400" dirty="0" err="1">
                <a:latin typeface="Optima" panose="02000503060000020004" pitchFamily="2" charset="0"/>
                <a:sym typeface="Wingdings" pitchFamily="2" charset="2"/>
              </a:rPr>
              <a:t>Seto</a:t>
            </a:r>
            <a:r>
              <a:rPr lang="en-US" sz="2400" dirty="0">
                <a:latin typeface="Optima" panose="02000503060000020004" pitchFamily="2" charset="0"/>
                <a:sym typeface="Wingdings" pitchFamily="2" charset="2"/>
              </a:rPr>
              <a:t> Inland Sea  Southern California</a:t>
            </a:r>
            <a:br>
              <a:rPr lang="en-US" sz="2400" dirty="0">
                <a:latin typeface="Optima" panose="02000503060000020004" pitchFamily="2" charset="0"/>
                <a:sym typeface="Wingdings" pitchFamily="2" charset="2"/>
              </a:rPr>
            </a:br>
            <a:endParaRPr lang="en-US" sz="2400" dirty="0">
              <a:latin typeface="Optima" panose="02000503060000020004" pitchFamily="2" charset="0"/>
            </a:endParaRPr>
          </a:p>
        </p:txBody>
      </p:sp>
      <p:pic>
        <p:nvPicPr>
          <p:cNvPr id="3" name="Picture 2">
            <a:extLst>
              <a:ext uri="{FF2B5EF4-FFF2-40B4-BE49-F238E27FC236}">
                <a16:creationId xmlns:a16="http://schemas.microsoft.com/office/drawing/2014/main" id="{6360A8B5-ACC7-AA91-C16C-B305EF0A58F6}"/>
              </a:ext>
            </a:extLst>
          </p:cNvPr>
          <p:cNvPicPr>
            <a:picLocks noChangeAspect="1"/>
          </p:cNvPicPr>
          <p:nvPr/>
        </p:nvPicPr>
        <p:blipFill>
          <a:blip r:embed="rId2"/>
          <a:stretch>
            <a:fillRect/>
          </a:stretch>
        </p:blipFill>
        <p:spPr>
          <a:xfrm>
            <a:off x="178904" y="1302026"/>
            <a:ext cx="4669582" cy="3210336"/>
          </a:xfrm>
          <a:prstGeom prst="rect">
            <a:avLst/>
          </a:prstGeom>
          <a:ln>
            <a:solidFill>
              <a:schemeClr val="tx1"/>
            </a:solidFill>
          </a:ln>
        </p:spPr>
      </p:pic>
      <p:pic>
        <p:nvPicPr>
          <p:cNvPr id="7" name="Picture 6">
            <a:extLst>
              <a:ext uri="{FF2B5EF4-FFF2-40B4-BE49-F238E27FC236}">
                <a16:creationId xmlns:a16="http://schemas.microsoft.com/office/drawing/2014/main" id="{ABAF6F3B-1189-6DCB-1408-D34643ABB787}"/>
              </a:ext>
            </a:extLst>
          </p:cNvPr>
          <p:cNvPicPr>
            <a:picLocks noChangeAspect="1"/>
          </p:cNvPicPr>
          <p:nvPr/>
        </p:nvPicPr>
        <p:blipFill rotWithShape="1">
          <a:blip r:embed="rId3"/>
          <a:srcRect l="213" r="2020" b="4896"/>
          <a:stretch/>
        </p:blipFill>
        <p:spPr>
          <a:xfrm>
            <a:off x="5180722" y="1076070"/>
            <a:ext cx="3695101" cy="3731593"/>
          </a:xfrm>
          <a:prstGeom prst="ellipse">
            <a:avLst/>
          </a:prstGeom>
        </p:spPr>
      </p:pic>
      <p:sp>
        <p:nvSpPr>
          <p:cNvPr id="8" name="TextBox 7">
            <a:extLst>
              <a:ext uri="{FF2B5EF4-FFF2-40B4-BE49-F238E27FC236}">
                <a16:creationId xmlns:a16="http://schemas.microsoft.com/office/drawing/2014/main" id="{8FF6084F-667B-4CC5-1B88-AAA4AB6762C1}"/>
              </a:ext>
            </a:extLst>
          </p:cNvPr>
          <p:cNvSpPr txBox="1"/>
          <p:nvPr/>
        </p:nvSpPr>
        <p:spPr>
          <a:xfrm rot="19159523">
            <a:off x="4914060" y="1016955"/>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9" name="TextBox 8">
            <a:extLst>
              <a:ext uri="{FF2B5EF4-FFF2-40B4-BE49-F238E27FC236}">
                <a16:creationId xmlns:a16="http://schemas.microsoft.com/office/drawing/2014/main" id="{ECE01B2F-BF23-E6A4-1B26-5926CBD55004}"/>
              </a:ext>
            </a:extLst>
          </p:cNvPr>
          <p:cNvSpPr txBox="1"/>
          <p:nvPr/>
        </p:nvSpPr>
        <p:spPr>
          <a:xfrm rot="3630725">
            <a:off x="8274535" y="1730388"/>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1" name="TextBox 10">
            <a:extLst>
              <a:ext uri="{FF2B5EF4-FFF2-40B4-BE49-F238E27FC236}">
                <a16:creationId xmlns:a16="http://schemas.microsoft.com/office/drawing/2014/main" id="{0280EC1C-0162-1F98-10E6-D48075255D82}"/>
              </a:ext>
            </a:extLst>
          </p:cNvPr>
          <p:cNvSpPr txBox="1"/>
          <p:nvPr/>
        </p:nvSpPr>
        <p:spPr>
          <a:xfrm rot="19688194">
            <a:off x="7388541" y="4382952"/>
            <a:ext cx="1492716" cy="707886"/>
          </a:xfrm>
          <a:prstGeom prst="rect">
            <a:avLst/>
          </a:prstGeom>
          <a:noFill/>
        </p:spPr>
        <p:txBody>
          <a:bodyPr wrap="none" rtlCol="0">
            <a:spAutoFit/>
          </a:bodyPr>
          <a:lstStyle/>
          <a:p>
            <a:pPr algn="ctr"/>
            <a:r>
              <a:rPr lang="en-US" sz="2000" dirty="0" err="1">
                <a:latin typeface="Optima" panose="02000503060000020004" pitchFamily="2" charset="0"/>
              </a:rPr>
              <a:t>Seto</a:t>
            </a:r>
            <a:r>
              <a:rPr lang="en-US" sz="2000" dirty="0">
                <a:latin typeface="Optima" panose="02000503060000020004" pitchFamily="2" charset="0"/>
              </a:rPr>
              <a:t> Inland </a:t>
            </a:r>
          </a:p>
          <a:p>
            <a:pPr algn="ctr"/>
            <a:r>
              <a:rPr lang="en-US" sz="2000" dirty="0">
                <a:latin typeface="Optima" panose="02000503060000020004" pitchFamily="2" charset="0"/>
              </a:rPr>
              <a:t>Sea</a:t>
            </a:r>
          </a:p>
        </p:txBody>
      </p:sp>
      <p:sp>
        <p:nvSpPr>
          <p:cNvPr id="12" name="TextBox 11">
            <a:extLst>
              <a:ext uri="{FF2B5EF4-FFF2-40B4-BE49-F238E27FC236}">
                <a16:creationId xmlns:a16="http://schemas.microsoft.com/office/drawing/2014/main" id="{96DC71FE-2EB3-3633-FB42-27C45EC8FFB3}"/>
              </a:ext>
            </a:extLst>
          </p:cNvPr>
          <p:cNvSpPr txBox="1"/>
          <p:nvPr/>
        </p:nvSpPr>
        <p:spPr>
          <a:xfrm rot="3457606">
            <a:off x="4714102" y="3757901"/>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pic>
        <p:nvPicPr>
          <p:cNvPr id="13" name="Picture 12">
            <a:extLst>
              <a:ext uri="{FF2B5EF4-FFF2-40B4-BE49-F238E27FC236}">
                <a16:creationId xmlns:a16="http://schemas.microsoft.com/office/drawing/2014/main" id="{655B423D-5C37-61FB-3B4C-2A0E0AA9D9A4}"/>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637792">
            <a:off x="444642" y="1458821"/>
            <a:ext cx="1399537" cy="972436"/>
          </a:xfrm>
          <a:prstGeom prst="rect">
            <a:avLst/>
          </a:prstGeom>
          <a:ln>
            <a:noFill/>
          </a:ln>
        </p:spPr>
      </p:pic>
      <p:sp>
        <p:nvSpPr>
          <p:cNvPr id="4" name="TextBox 3">
            <a:extLst>
              <a:ext uri="{FF2B5EF4-FFF2-40B4-BE49-F238E27FC236}">
                <a16:creationId xmlns:a16="http://schemas.microsoft.com/office/drawing/2014/main" id="{E1667090-2ABB-6CE6-85D4-8857DE2B5A6A}"/>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70%</a:t>
            </a:r>
          </a:p>
        </p:txBody>
      </p:sp>
      <p:sp>
        <p:nvSpPr>
          <p:cNvPr id="5" name="Oval 4">
            <a:extLst>
              <a:ext uri="{FF2B5EF4-FFF2-40B4-BE49-F238E27FC236}">
                <a16:creationId xmlns:a16="http://schemas.microsoft.com/office/drawing/2014/main" id="{B073CDC0-723A-982E-1C01-5965757F6C0B}"/>
              </a:ext>
            </a:extLst>
          </p:cNvPr>
          <p:cNvSpPr/>
          <p:nvPr/>
        </p:nvSpPr>
        <p:spPr>
          <a:xfrm>
            <a:off x="2579509" y="3847745"/>
            <a:ext cx="1245823" cy="361104"/>
          </a:xfrm>
          <a:prstGeom prst="ellipse">
            <a:avLst/>
          </a:prstGeom>
          <a:noFill/>
          <a:ln w="63500">
            <a:solidFill>
              <a:srgbClr val="FB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2827FEE-2FA1-52CF-FE27-01FA99D0447C}"/>
              </a:ext>
            </a:extLst>
          </p:cNvPr>
          <p:cNvSpPr/>
          <p:nvPr/>
        </p:nvSpPr>
        <p:spPr>
          <a:xfrm>
            <a:off x="3659862" y="2796615"/>
            <a:ext cx="812175" cy="361104"/>
          </a:xfrm>
          <a:prstGeom prst="ellipse">
            <a:avLst/>
          </a:prstGeom>
          <a:noFill/>
          <a:ln w="6350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975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18E1F-A54C-689A-BEB1-41CBA1A3426A}"/>
              </a:ext>
            </a:extLst>
          </p:cNvPr>
          <p:cNvPicPr>
            <a:picLocks noChangeAspect="1"/>
          </p:cNvPicPr>
          <p:nvPr/>
        </p:nvPicPr>
        <p:blipFill rotWithShape="1">
          <a:blip r:embed="rId3"/>
          <a:srcRect l="1133" r="50320"/>
          <a:stretch/>
        </p:blipFill>
        <p:spPr>
          <a:xfrm>
            <a:off x="263548" y="984015"/>
            <a:ext cx="4229884" cy="3880547"/>
          </a:xfrm>
          <a:prstGeom prst="rect">
            <a:avLst/>
          </a:prstGeom>
          <a:ln>
            <a:solidFill>
              <a:schemeClr val="tx1"/>
            </a:solidFill>
          </a:ln>
        </p:spPr>
      </p:pic>
      <p:sp>
        <p:nvSpPr>
          <p:cNvPr id="9" name="TextBox 8">
            <a:extLst>
              <a:ext uri="{FF2B5EF4-FFF2-40B4-BE49-F238E27FC236}">
                <a16:creationId xmlns:a16="http://schemas.microsoft.com/office/drawing/2014/main" id="{B84303FD-7160-1B94-7F35-D804416368C6}"/>
              </a:ext>
            </a:extLst>
          </p:cNvPr>
          <p:cNvSpPr txBox="1"/>
          <p:nvPr/>
        </p:nvSpPr>
        <p:spPr>
          <a:xfrm>
            <a:off x="738573" y="1231125"/>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-0.78; p&lt; 0.001</a:t>
            </a:r>
          </a:p>
        </p:txBody>
      </p:sp>
    </p:spTree>
    <p:extLst>
      <p:ext uri="{BB962C8B-B14F-4D97-AF65-F5344CB8AC3E}">
        <p14:creationId xmlns:p14="http://schemas.microsoft.com/office/powerpoint/2010/main" val="4219373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F9A1FB-B870-CA2F-D9CA-27693F5D1841}"/>
              </a:ext>
            </a:extLst>
          </p:cNvPr>
          <p:cNvPicPr>
            <a:picLocks noChangeAspect="1"/>
          </p:cNvPicPr>
          <p:nvPr/>
        </p:nvPicPr>
        <p:blipFill rotWithShape="1">
          <a:blip r:embed="rId3"/>
          <a:srcRect l="1698" r="51001"/>
          <a:stretch/>
        </p:blipFill>
        <p:spPr>
          <a:xfrm>
            <a:off x="242964" y="903256"/>
            <a:ext cx="4229884" cy="3968007"/>
          </a:xfrm>
          <a:prstGeom prst="rect">
            <a:avLst/>
          </a:prstGeom>
          <a:ln>
            <a:solidFill>
              <a:schemeClr val="tx1"/>
            </a:solidFill>
          </a:ln>
        </p:spPr>
      </p:pic>
      <p:sp>
        <p:nvSpPr>
          <p:cNvPr id="4" name="TextBox 3">
            <a:extLst>
              <a:ext uri="{FF2B5EF4-FFF2-40B4-BE49-F238E27FC236}">
                <a16:creationId xmlns:a16="http://schemas.microsoft.com/office/drawing/2014/main" id="{C379327E-3A8D-14E0-DA66-0F4940F5B7BF}"/>
              </a:ext>
            </a:extLst>
          </p:cNvPr>
          <p:cNvSpPr txBox="1"/>
          <p:nvPr/>
        </p:nvSpPr>
        <p:spPr>
          <a:xfrm>
            <a:off x="738573" y="1165023"/>
            <a:ext cx="3568045" cy="523220"/>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-0.78; p&lt; 0.001</a:t>
            </a:r>
          </a:p>
          <a:p>
            <a:pPr algn="r"/>
            <a:r>
              <a:rPr lang="en-US" sz="1400" i="1" dirty="0">
                <a:latin typeface="Optima" panose="02000503060000020004" pitchFamily="2" charset="0"/>
                <a:cs typeface="Arial" panose="020B0604020202020204" pitchFamily="34" charset="0"/>
              </a:rPr>
              <a:t>Introduced: r = -0.74; p &lt; 0.001</a:t>
            </a:r>
          </a:p>
        </p:txBody>
      </p:sp>
      <p:sp>
        <p:nvSpPr>
          <p:cNvPr id="14" name="Title 1">
            <a:extLst>
              <a:ext uri="{FF2B5EF4-FFF2-40B4-BE49-F238E27FC236}">
                <a16:creationId xmlns:a16="http://schemas.microsoft.com/office/drawing/2014/main" id="{FB75ED91-8C95-A6BD-01E8-53E094DC4BF6}"/>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“Deliberate ecological fitting” of Pacific oysters</a:t>
            </a:r>
          </a:p>
        </p:txBody>
      </p:sp>
      <p:sp>
        <p:nvSpPr>
          <p:cNvPr id="16" name="TextBox 15">
            <a:extLst>
              <a:ext uri="{FF2B5EF4-FFF2-40B4-BE49-F238E27FC236}">
                <a16:creationId xmlns:a16="http://schemas.microsoft.com/office/drawing/2014/main" id="{7E4E5020-5167-952B-C795-8F73929BA4CC}"/>
              </a:ext>
            </a:extLst>
          </p:cNvPr>
          <p:cNvSpPr txBox="1"/>
          <p:nvPr/>
        </p:nvSpPr>
        <p:spPr>
          <a:xfrm>
            <a:off x="5278582" y="1246909"/>
            <a:ext cx="3397827" cy="2677656"/>
          </a:xfrm>
          <a:prstGeom prst="rect">
            <a:avLst/>
          </a:prstGeom>
          <a:noFill/>
        </p:spPr>
        <p:txBody>
          <a:bodyPr wrap="square" rtlCol="0">
            <a:spAutoFit/>
          </a:bodyPr>
          <a:lstStyle/>
          <a:p>
            <a:r>
              <a:rPr lang="en-US" sz="2800" i="1" dirty="0">
                <a:latin typeface="Optima" panose="02000503060000020004" pitchFamily="2" charset="0"/>
              </a:rPr>
              <a:t>Ecological fitting reflects deliberate decisions by smart oyster biologists of appropriate genetic sources</a:t>
            </a:r>
          </a:p>
        </p:txBody>
      </p:sp>
    </p:spTree>
    <p:extLst>
      <p:ext uri="{BB962C8B-B14F-4D97-AF65-F5344CB8AC3E}">
        <p14:creationId xmlns:p14="http://schemas.microsoft.com/office/powerpoint/2010/main" val="3261989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3" name="Picture 2">
            <a:extLst>
              <a:ext uri="{FF2B5EF4-FFF2-40B4-BE49-F238E27FC236}">
                <a16:creationId xmlns:a16="http://schemas.microsoft.com/office/drawing/2014/main" id="{4E4F57C1-199F-432F-92C8-16FEEBBBFD6B}"/>
              </a:ext>
            </a:extLst>
          </p:cNvPr>
          <p:cNvPicPr>
            <a:picLocks noChangeAspect="1"/>
          </p:cNvPicPr>
          <p:nvPr/>
        </p:nvPicPr>
        <p:blipFill rotWithShape="1">
          <a:blip r:embed="rId3"/>
          <a:srcRect b="79468"/>
          <a:stretch/>
        </p:blipFill>
        <p:spPr>
          <a:xfrm>
            <a:off x="107878" y="2445669"/>
            <a:ext cx="8761455" cy="1344300"/>
          </a:xfrm>
          <a:prstGeom prst="rect">
            <a:avLst/>
          </a:prstGeom>
        </p:spPr>
      </p:pic>
      <p:pic>
        <p:nvPicPr>
          <p:cNvPr id="6" name="Picture 5">
            <a:extLst>
              <a:ext uri="{FF2B5EF4-FFF2-40B4-BE49-F238E27FC236}">
                <a16:creationId xmlns:a16="http://schemas.microsoft.com/office/drawing/2014/main" id="{6C0F5347-B064-0C2F-1763-10B9809557B5}"/>
              </a:ext>
            </a:extLst>
          </p:cNvPr>
          <p:cNvPicPr>
            <a:picLocks noChangeAspect="1"/>
          </p:cNvPicPr>
          <p:nvPr/>
        </p:nvPicPr>
        <p:blipFill rotWithShape="1">
          <a:blip r:embed="rId3"/>
          <a:srcRect t="89518" b="-10050"/>
          <a:stretch/>
        </p:blipFill>
        <p:spPr>
          <a:xfrm>
            <a:off x="102510" y="3799200"/>
            <a:ext cx="8761455" cy="1344300"/>
          </a:xfrm>
          <a:prstGeom prst="rect">
            <a:avLst/>
          </a:prstGeom>
        </p:spPr>
      </p:pic>
      <p:sp>
        <p:nvSpPr>
          <p:cNvPr id="13" name="TextBox 12">
            <a:extLst>
              <a:ext uri="{FF2B5EF4-FFF2-40B4-BE49-F238E27FC236}">
                <a16:creationId xmlns:a16="http://schemas.microsoft.com/office/drawing/2014/main" id="{DA4C3FB0-9A35-93BC-578E-C394733BD50E}"/>
              </a:ext>
            </a:extLst>
          </p:cNvPr>
          <p:cNvSpPr txBox="1"/>
          <p:nvPr/>
        </p:nvSpPr>
        <p:spPr>
          <a:xfrm>
            <a:off x="192485" y="4308821"/>
            <a:ext cx="1922642"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Puget Sound WA </a:t>
            </a:r>
          </a:p>
          <a:p>
            <a:pPr algn="ctr"/>
            <a:r>
              <a:rPr lang="en-US" dirty="0">
                <a:solidFill>
                  <a:srgbClr val="FF0000"/>
                </a:solidFill>
                <a:latin typeface="Optima" panose="02000503060000020004" pitchFamily="2" charset="0"/>
              </a:rPr>
              <a:t>(47ºN)</a:t>
            </a:r>
          </a:p>
        </p:txBody>
      </p:sp>
      <p:sp>
        <p:nvSpPr>
          <p:cNvPr id="14" name="TextBox 13">
            <a:extLst>
              <a:ext uri="{FF2B5EF4-FFF2-40B4-BE49-F238E27FC236}">
                <a16:creationId xmlns:a16="http://schemas.microsoft.com/office/drawing/2014/main" id="{A24E05CC-7210-2025-AC34-B2941C643835}"/>
              </a:ext>
            </a:extLst>
          </p:cNvPr>
          <p:cNvSpPr txBox="1"/>
          <p:nvPr/>
        </p:nvSpPr>
        <p:spPr>
          <a:xfrm>
            <a:off x="4483237" y="4343913"/>
            <a:ext cx="1695144"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Northern Japan</a:t>
            </a:r>
          </a:p>
          <a:p>
            <a:pPr algn="ctr"/>
            <a:r>
              <a:rPr lang="en-US" dirty="0">
                <a:solidFill>
                  <a:srgbClr val="FF0000"/>
                </a:solidFill>
                <a:latin typeface="Optima" panose="02000503060000020004" pitchFamily="2" charset="0"/>
              </a:rPr>
              <a:t>(44ºN)</a:t>
            </a:r>
          </a:p>
        </p:txBody>
      </p:sp>
      <p:sp>
        <p:nvSpPr>
          <p:cNvPr id="15" name="TextBox 14">
            <a:extLst>
              <a:ext uri="{FF2B5EF4-FFF2-40B4-BE49-F238E27FC236}">
                <a16:creationId xmlns:a16="http://schemas.microsoft.com/office/drawing/2014/main" id="{BD9001A4-3844-101A-1A86-43ECFE993197}"/>
              </a:ext>
            </a:extLst>
          </p:cNvPr>
          <p:cNvSpPr txBox="1"/>
          <p:nvPr/>
        </p:nvSpPr>
        <p:spPr>
          <a:xfrm>
            <a:off x="6495854" y="4343913"/>
            <a:ext cx="1682320" cy="646331"/>
          </a:xfrm>
          <a:prstGeom prst="rect">
            <a:avLst/>
          </a:prstGeom>
          <a:noFill/>
        </p:spPr>
        <p:txBody>
          <a:bodyPr wrap="none" rtlCol="0">
            <a:spAutoFit/>
          </a:bodyPr>
          <a:lstStyle/>
          <a:p>
            <a:pPr algn="ctr"/>
            <a:r>
              <a:rPr lang="en-US" dirty="0">
                <a:solidFill>
                  <a:srgbClr val="FF0000"/>
                </a:solidFill>
                <a:latin typeface="Optima" panose="02000503060000020004" pitchFamily="2" charset="0"/>
              </a:rPr>
              <a:t>Southern Japan</a:t>
            </a:r>
          </a:p>
          <a:p>
            <a:pPr algn="ctr"/>
            <a:r>
              <a:rPr lang="en-US" dirty="0">
                <a:solidFill>
                  <a:srgbClr val="FF0000"/>
                </a:solidFill>
                <a:latin typeface="Optima" panose="02000503060000020004" pitchFamily="2" charset="0"/>
              </a:rPr>
              <a:t>(33ºN)</a:t>
            </a:r>
          </a:p>
        </p:txBody>
      </p:sp>
      <p:pic>
        <p:nvPicPr>
          <p:cNvPr id="16" name="Picture 15">
            <a:extLst>
              <a:ext uri="{FF2B5EF4-FFF2-40B4-BE49-F238E27FC236}">
                <a16:creationId xmlns:a16="http://schemas.microsoft.com/office/drawing/2014/main" id="{168173C4-F3E2-59A8-9C85-81F3955BE567}"/>
              </a:ext>
            </a:extLst>
          </p:cNvPr>
          <p:cNvPicPr>
            <a:picLocks noChangeAspect="1"/>
          </p:cNvPicPr>
          <p:nvPr/>
        </p:nvPicPr>
        <p:blipFill rotWithShape="1">
          <a:blip r:embed="rId4"/>
          <a:srcRect t="15527" b="58801"/>
          <a:stretch/>
        </p:blipFill>
        <p:spPr>
          <a:xfrm>
            <a:off x="4274750" y="509769"/>
            <a:ext cx="4791429" cy="803465"/>
          </a:xfrm>
          <a:prstGeom prst="rect">
            <a:avLst/>
          </a:prstGeom>
        </p:spPr>
      </p:pic>
      <p:sp>
        <p:nvSpPr>
          <p:cNvPr id="17" name="TextBox 16">
            <a:extLst>
              <a:ext uri="{FF2B5EF4-FFF2-40B4-BE49-F238E27FC236}">
                <a16:creationId xmlns:a16="http://schemas.microsoft.com/office/drawing/2014/main" id="{80ABEB0A-752F-B1A7-0319-D8F6539B823B}"/>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59172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FE5E418-589B-E4E5-D965-A89B8ADD63AA}"/>
              </a:ext>
            </a:extLst>
          </p:cNvPr>
          <p:cNvGrpSpPr/>
          <p:nvPr/>
        </p:nvGrpSpPr>
        <p:grpSpPr>
          <a:xfrm>
            <a:off x="4726239" y="1039098"/>
            <a:ext cx="4268216" cy="3865215"/>
            <a:chOff x="4726239" y="1039098"/>
            <a:chExt cx="4268216" cy="3865215"/>
          </a:xfrm>
        </p:grpSpPr>
        <p:pic>
          <p:nvPicPr>
            <p:cNvPr id="8" name="Picture 7">
              <a:extLst>
                <a:ext uri="{FF2B5EF4-FFF2-40B4-BE49-F238E27FC236}">
                  <a16:creationId xmlns:a16="http://schemas.microsoft.com/office/drawing/2014/main" id="{F662ACAE-FB54-E757-EFE9-1EF6DEA23741}"/>
                </a:ext>
              </a:extLst>
            </p:cNvPr>
            <p:cNvPicPr>
              <a:picLocks noChangeAspect="1"/>
            </p:cNvPicPr>
            <p:nvPr/>
          </p:nvPicPr>
          <p:blipFill rotWithShape="1">
            <a:blip r:embed="rId3"/>
            <a:srcRect l="51265" r="-264"/>
            <a:stretch/>
          </p:blipFill>
          <p:spPr>
            <a:xfrm>
              <a:off x="4726239" y="1039098"/>
              <a:ext cx="4268216" cy="3865215"/>
            </a:xfrm>
            <a:prstGeom prst="rect">
              <a:avLst/>
            </a:prstGeom>
            <a:ln>
              <a:solidFill>
                <a:schemeClr val="tx1"/>
              </a:solidFill>
            </a:ln>
          </p:spPr>
        </p:pic>
        <p:sp>
          <p:nvSpPr>
            <p:cNvPr id="10" name="TextBox 9">
              <a:extLst>
                <a:ext uri="{FF2B5EF4-FFF2-40B4-BE49-F238E27FC236}">
                  <a16:creationId xmlns:a16="http://schemas.microsoft.com/office/drawing/2014/main" id="{CF47BEB4-85A6-4CFB-903B-8E79600F5EF4}"/>
                </a:ext>
              </a:extLst>
            </p:cNvPr>
            <p:cNvSpPr txBox="1"/>
            <p:nvPr/>
          </p:nvSpPr>
          <p:spPr>
            <a:xfrm>
              <a:off x="5223415" y="1354235"/>
              <a:ext cx="3568045" cy="523220"/>
            </a:xfrm>
            <a:prstGeom prst="rect">
              <a:avLst/>
            </a:prstGeom>
            <a:noFill/>
          </p:spPr>
          <p:txBody>
            <a:bodyPr wrap="square" rtlCol="0">
              <a:spAutoFit/>
            </a:bodyPr>
            <a:lstStyle/>
            <a:p>
              <a:pPr algn="r"/>
              <a:r>
                <a:rPr lang="en-US" sz="1400" i="1" dirty="0">
                  <a:latin typeface="Optima" panose="02000503060000020004" pitchFamily="2" charset="0"/>
                  <a:cs typeface="Arial" panose="020B0604020202020204" pitchFamily="34" charset="0"/>
                </a:rPr>
                <a:t>Native: r = -0.76; p = 0.001</a:t>
              </a:r>
            </a:p>
            <a:p>
              <a:pPr algn="r"/>
              <a:r>
                <a:rPr lang="en-US" sz="1400" i="1" dirty="0">
                  <a:latin typeface="Optima" panose="02000503060000020004" pitchFamily="2" charset="0"/>
                  <a:cs typeface="Arial" panose="020B0604020202020204" pitchFamily="34" charset="0"/>
                </a:rPr>
                <a:t>Introduced: r = -0.63; p &lt; 0.001</a:t>
              </a:r>
            </a:p>
          </p:txBody>
        </p:sp>
      </p:grpSp>
      <p:sp>
        <p:nvSpPr>
          <p:cNvPr id="17" name="Title 1">
            <a:extLst>
              <a:ext uri="{FF2B5EF4-FFF2-40B4-BE49-F238E27FC236}">
                <a16:creationId xmlns:a16="http://schemas.microsoft.com/office/drawing/2014/main" id="{1EA199EE-A322-5B5D-7308-2602D92936EE}"/>
              </a:ext>
            </a:extLst>
          </p:cNvPr>
          <p:cNvSpPr>
            <a:spLocks noGrp="1"/>
          </p:cNvSpPr>
          <p:nvPr>
            <p:ph type="title"/>
          </p:nvPr>
        </p:nvSpPr>
        <p:spPr>
          <a:xfrm>
            <a:off x="149546" y="122003"/>
            <a:ext cx="8921717" cy="584775"/>
          </a:xfrm>
        </p:spPr>
        <p:txBody>
          <a:bodyPr>
            <a:normAutofit fontScale="90000"/>
          </a:bodyPr>
          <a:lstStyle/>
          <a:p>
            <a:r>
              <a:rPr lang="en-US" sz="3600" dirty="0">
                <a:latin typeface="Optima" panose="02000503060000020004" pitchFamily="2" charset="0"/>
                <a:cs typeface="Arial" panose="020B0604020202020204" pitchFamily="34" charset="0"/>
              </a:rPr>
              <a:t>A genetic legacy of Pacific oyster introductions</a:t>
            </a:r>
          </a:p>
        </p:txBody>
      </p:sp>
      <p:sp>
        <p:nvSpPr>
          <p:cNvPr id="18" name="TextBox 17">
            <a:extLst>
              <a:ext uri="{FF2B5EF4-FFF2-40B4-BE49-F238E27FC236}">
                <a16:creationId xmlns:a16="http://schemas.microsoft.com/office/drawing/2014/main" id="{3D6E3ABF-91B4-26D9-899B-D85DE4AFE51A}"/>
              </a:ext>
            </a:extLst>
          </p:cNvPr>
          <p:cNvSpPr txBox="1"/>
          <p:nvPr/>
        </p:nvSpPr>
        <p:spPr>
          <a:xfrm>
            <a:off x="602674" y="1650435"/>
            <a:ext cx="3397827" cy="2246769"/>
          </a:xfrm>
          <a:prstGeom prst="rect">
            <a:avLst/>
          </a:prstGeom>
          <a:noFill/>
        </p:spPr>
        <p:txBody>
          <a:bodyPr wrap="square" rtlCol="0">
            <a:spAutoFit/>
          </a:bodyPr>
          <a:lstStyle/>
          <a:p>
            <a:r>
              <a:rPr lang="en-US" sz="2800" i="1" dirty="0">
                <a:latin typeface="Optima" panose="02000503060000020004" pitchFamily="2" charset="0"/>
              </a:rPr>
              <a:t>Introduced populations maintain similar heterozygosity as their genetic source</a:t>
            </a:r>
          </a:p>
        </p:txBody>
      </p:sp>
    </p:spTree>
    <p:extLst>
      <p:ext uri="{BB962C8B-B14F-4D97-AF65-F5344CB8AC3E}">
        <p14:creationId xmlns:p14="http://schemas.microsoft.com/office/powerpoint/2010/main" val="3097093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The invasion history of </a:t>
            </a:r>
            <a:r>
              <a:rPr lang="en-US" sz="2000" dirty="0">
                <a:solidFill>
                  <a:schemeClr val="bg1">
                    <a:lumMod val="85000"/>
                  </a:schemeClr>
                </a:solidFill>
                <a:latin typeface="Optima" panose="02000503060000020004" pitchFamily="2" charset="0"/>
                <a:cs typeface="Arial" panose="020B0604020202020204" pitchFamily="34" charset="0"/>
              </a:rPr>
              <a:t>non-native populations</a:t>
            </a:r>
            <a:endParaRPr lang="en-US" sz="2000" b="0" i="0" u="none" strike="noStrike" dirty="0">
              <a:solidFill>
                <a:schemeClr val="bg1">
                  <a:lumMod val="85000"/>
                </a:schemeClr>
              </a:solidFill>
              <a:effectLst/>
              <a:latin typeface="Optima" panose="02000503060000020004" pitchFamily="2" charset="0"/>
              <a:cs typeface="Arial" panose="020B0604020202020204" pitchFamily="34" charset="0"/>
            </a:endParaRPr>
          </a:p>
          <a:p>
            <a:pPr marL="385763" indent="-385763">
              <a:buFont typeface="+mj-lt"/>
              <a:buAutoNum type="arabicPeriod"/>
            </a:pPr>
            <a:r>
              <a:rPr lang="en-US" sz="2000" dirty="0">
                <a:latin typeface="Optima" panose="02000503060000020004" pitchFamily="2" charset="0"/>
                <a:cs typeface="Arial" panose="020B0604020202020204" pitchFamily="34" charset="0"/>
              </a:rPr>
              <a:t>Role of oyster invasions on species introductions</a:t>
            </a:r>
            <a:endParaRPr lang="en-US" sz="2000" i="1" dirty="0">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3410687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4E42D5-1D9A-EA88-478B-1121E02545F8}"/>
              </a:ext>
            </a:extLst>
          </p:cNvPr>
          <p:cNvPicPr>
            <a:picLocks noChangeAspect="1"/>
          </p:cNvPicPr>
          <p:nvPr/>
        </p:nvPicPr>
        <p:blipFill>
          <a:blip r:embed="rId2"/>
          <a:stretch>
            <a:fillRect/>
          </a:stretch>
        </p:blipFill>
        <p:spPr>
          <a:xfrm>
            <a:off x="72736" y="124633"/>
            <a:ext cx="6806045" cy="4894234"/>
          </a:xfrm>
          <a:prstGeom prst="rect">
            <a:avLst/>
          </a:prstGeom>
          <a:ln>
            <a:solidFill>
              <a:schemeClr val="tx1"/>
            </a:solidFill>
          </a:ln>
        </p:spPr>
      </p:pic>
      <p:sp>
        <p:nvSpPr>
          <p:cNvPr id="2" name="TextBox 1">
            <a:extLst>
              <a:ext uri="{FF2B5EF4-FFF2-40B4-BE49-F238E27FC236}">
                <a16:creationId xmlns:a16="http://schemas.microsoft.com/office/drawing/2014/main" id="{2850F545-D869-EE79-B6A9-643A83F01760}"/>
              </a:ext>
            </a:extLst>
          </p:cNvPr>
          <p:cNvSpPr txBox="1"/>
          <p:nvPr/>
        </p:nvSpPr>
        <p:spPr>
          <a:xfrm>
            <a:off x="7013864" y="1278082"/>
            <a:ext cx="2057400" cy="2677656"/>
          </a:xfrm>
          <a:prstGeom prst="rect">
            <a:avLst/>
          </a:prstGeom>
          <a:noFill/>
        </p:spPr>
        <p:txBody>
          <a:bodyPr wrap="square" rtlCol="0">
            <a:spAutoFit/>
          </a:bodyPr>
          <a:lstStyle/>
          <a:p>
            <a:r>
              <a:rPr lang="en-US" sz="2400" dirty="0" err="1">
                <a:latin typeface="Optima" panose="02000503060000020004" pitchFamily="2" charset="0"/>
              </a:rPr>
              <a:t>Bonnot</a:t>
            </a:r>
            <a:r>
              <a:rPr lang="en-US" sz="2400" dirty="0">
                <a:latin typeface="Optima" panose="02000503060000020004" pitchFamily="2" charset="0"/>
              </a:rPr>
              <a:t> 1935: direct observation of molluscan invaders in oyster shipments</a:t>
            </a:r>
          </a:p>
        </p:txBody>
      </p:sp>
    </p:spTree>
    <p:extLst>
      <p:ext uri="{BB962C8B-B14F-4D97-AF65-F5344CB8AC3E}">
        <p14:creationId xmlns:p14="http://schemas.microsoft.com/office/powerpoint/2010/main" val="59518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44F8-FADC-03DD-D2A8-9C1DA5BD98CF}"/>
              </a:ext>
            </a:extLst>
          </p:cNvPr>
          <p:cNvSpPr>
            <a:spLocks noGrp="1"/>
          </p:cNvSpPr>
          <p:nvPr>
            <p:ph type="title"/>
          </p:nvPr>
        </p:nvSpPr>
        <p:spPr>
          <a:xfrm>
            <a:off x="6211957" y="1845936"/>
            <a:ext cx="2842591" cy="857250"/>
          </a:xfrm>
        </p:spPr>
        <p:txBody>
          <a:bodyPr>
            <a:normAutofit fontScale="90000"/>
          </a:bodyPr>
          <a:lstStyle/>
          <a:p>
            <a:r>
              <a:rPr lang="en-US" dirty="0">
                <a:latin typeface="Optima" panose="02000503060000020004" pitchFamily="2" charset="0"/>
              </a:rPr>
              <a:t>Alternative hypothesis =  shipping (via fouling the hull or ballast water)</a:t>
            </a:r>
          </a:p>
        </p:txBody>
      </p:sp>
      <p:sp>
        <p:nvSpPr>
          <p:cNvPr id="4" name="Title 1">
            <a:extLst>
              <a:ext uri="{FF2B5EF4-FFF2-40B4-BE49-F238E27FC236}">
                <a16:creationId xmlns:a16="http://schemas.microsoft.com/office/drawing/2014/main" id="{6EE95637-3589-8AB6-F3BD-D41C65EC63FD}"/>
              </a:ext>
            </a:extLst>
          </p:cNvPr>
          <p:cNvSpPr txBox="1">
            <a:spLocks/>
          </p:cNvSpPr>
          <p:nvPr/>
        </p:nvSpPr>
        <p:spPr>
          <a:xfrm>
            <a:off x="824948" y="4390354"/>
            <a:ext cx="8229600" cy="857250"/>
          </a:xfrm>
          <a:prstGeom prst="rect">
            <a:avLst/>
          </a:prstGeom>
        </p:spPr>
        <p:txBody>
          <a:bodyPr vert="horz" lIns="91440" tIns="45720" rIns="91440" bIns="45720" rtlCol="0" anchor="ctr">
            <a:normAutofit fontScale="97500"/>
          </a:bodyPr>
          <a:lstStyle>
            <a:lvl1pPr algn="ctr" defTabSz="342892" rtl="0" eaLnBrk="1" latinLnBrk="0" hangingPunct="1">
              <a:spcBef>
                <a:spcPct val="0"/>
              </a:spcBef>
              <a:buNone/>
              <a:defRPr sz="3300" kern="1200">
                <a:solidFill>
                  <a:schemeClr val="tx1"/>
                </a:solidFill>
                <a:latin typeface="+mj-lt"/>
                <a:ea typeface="+mj-ea"/>
                <a:cs typeface="+mj-cs"/>
              </a:defRPr>
            </a:lvl1pPr>
          </a:lstStyle>
          <a:p>
            <a:pPr algn="r"/>
            <a:r>
              <a:rPr lang="en-US" sz="2000" dirty="0">
                <a:latin typeface="Optima" panose="02000503060000020004" pitchFamily="2" charset="0"/>
              </a:rPr>
              <a:t>ICOADS ship log data - </a:t>
            </a:r>
            <a:r>
              <a:rPr lang="en-US" sz="2000" dirty="0">
                <a:latin typeface="Optima" panose="02000503060000020004" pitchFamily="2" charset="0"/>
                <a:hlinkClick r:id="rId3"/>
              </a:rPr>
              <a:t>https://icoads.noaa.gov</a:t>
            </a:r>
            <a:endParaRPr lang="en-US" sz="2000" dirty="0">
              <a:latin typeface="Optima" panose="02000503060000020004" pitchFamily="2" charset="0"/>
            </a:endParaRPr>
          </a:p>
          <a:p>
            <a:pPr algn="r"/>
            <a:r>
              <a:rPr lang="en-US" sz="2000" dirty="0">
                <a:latin typeface="Optima" panose="02000503060000020004" pitchFamily="2" charset="0"/>
              </a:rPr>
              <a:t>1950-2010</a:t>
            </a:r>
          </a:p>
        </p:txBody>
      </p:sp>
      <p:pic>
        <p:nvPicPr>
          <p:cNvPr id="5" name="Picture 4">
            <a:extLst>
              <a:ext uri="{FF2B5EF4-FFF2-40B4-BE49-F238E27FC236}">
                <a16:creationId xmlns:a16="http://schemas.microsoft.com/office/drawing/2014/main" id="{E30C4811-8843-0267-F61F-26FE31EBA9EB}"/>
              </a:ext>
            </a:extLst>
          </p:cNvPr>
          <p:cNvPicPr>
            <a:picLocks noChangeAspect="1"/>
          </p:cNvPicPr>
          <p:nvPr/>
        </p:nvPicPr>
        <p:blipFill rotWithShape="1">
          <a:blip r:embed="rId4"/>
          <a:srcRect l="38198" t="44888" r="25859" b="11995"/>
          <a:stretch/>
        </p:blipFill>
        <p:spPr>
          <a:xfrm>
            <a:off x="89452" y="157611"/>
            <a:ext cx="6008700" cy="4082380"/>
          </a:xfrm>
          <a:prstGeom prst="rect">
            <a:avLst/>
          </a:prstGeom>
          <a:ln>
            <a:solidFill>
              <a:schemeClr val="tx1"/>
            </a:solidFill>
          </a:ln>
        </p:spPr>
      </p:pic>
    </p:spTree>
    <p:extLst>
      <p:ext uri="{BB962C8B-B14F-4D97-AF65-F5344CB8AC3E}">
        <p14:creationId xmlns:p14="http://schemas.microsoft.com/office/powerpoint/2010/main" val="165987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7C40-9B4B-96C9-B3BD-92F0E62CAD13}"/>
              </a:ext>
            </a:extLst>
          </p:cNvPr>
          <p:cNvSpPr>
            <a:spLocks noGrp="1"/>
          </p:cNvSpPr>
          <p:nvPr>
            <p:ph type="title"/>
          </p:nvPr>
        </p:nvSpPr>
        <p:spPr>
          <a:xfrm>
            <a:off x="222143" y="124185"/>
            <a:ext cx="5276456" cy="1295689"/>
          </a:xfrm>
        </p:spPr>
        <p:txBody>
          <a:bodyPr>
            <a:normAutofit fontScale="90000"/>
          </a:bodyPr>
          <a:lstStyle/>
          <a:p>
            <a:r>
              <a:rPr lang="en-US" i="1" dirty="0">
                <a:latin typeface="Optima" panose="02000503060000020004" pitchFamily="2" charset="0"/>
              </a:rPr>
              <a:t>Identifying vectors and the native sources of introduced species </a:t>
            </a:r>
          </a:p>
        </p:txBody>
      </p:sp>
      <p:sp>
        <p:nvSpPr>
          <p:cNvPr id="3" name="Content Placeholder 2">
            <a:extLst>
              <a:ext uri="{FF2B5EF4-FFF2-40B4-BE49-F238E27FC236}">
                <a16:creationId xmlns:a16="http://schemas.microsoft.com/office/drawing/2014/main" id="{1C95A641-F051-CBEB-E464-323AE3AF6B3F}"/>
              </a:ext>
            </a:extLst>
          </p:cNvPr>
          <p:cNvSpPr>
            <a:spLocks noGrp="1"/>
          </p:cNvSpPr>
          <p:nvPr>
            <p:ph idx="1"/>
          </p:nvPr>
        </p:nvSpPr>
        <p:spPr>
          <a:xfrm>
            <a:off x="5424055" y="159848"/>
            <a:ext cx="3719945" cy="1674063"/>
          </a:xfrm>
        </p:spPr>
        <p:txBody>
          <a:bodyPr>
            <a:normAutofit lnSpcReduction="10000"/>
          </a:bodyPr>
          <a:lstStyle/>
          <a:p>
            <a:r>
              <a:rPr lang="en-US" dirty="0">
                <a:latin typeface="Optima" panose="02000503060000020004" pitchFamily="2" charset="0"/>
              </a:rPr>
              <a:t>Prevent future invasions</a:t>
            </a:r>
          </a:p>
          <a:p>
            <a:r>
              <a:rPr lang="en-US" dirty="0">
                <a:latin typeface="Optima" panose="02000503060000020004" pitchFamily="2" charset="0"/>
              </a:rPr>
              <a:t>Understand why a species succeeds or fails</a:t>
            </a:r>
          </a:p>
          <a:p>
            <a:r>
              <a:rPr lang="en-US" dirty="0">
                <a:latin typeface="Optima" panose="02000503060000020004" pitchFamily="2" charset="0"/>
              </a:rPr>
              <a:t>Understand its future threat (adaptive capacity)</a:t>
            </a:r>
          </a:p>
        </p:txBody>
      </p:sp>
      <p:pic>
        <p:nvPicPr>
          <p:cNvPr id="9" name="Picture 8" descr="rius.png">
            <a:extLst>
              <a:ext uri="{FF2B5EF4-FFF2-40B4-BE49-F238E27FC236}">
                <a16:creationId xmlns:a16="http://schemas.microsoft.com/office/drawing/2014/main" id="{21CD2358-6DC9-3D93-EBE8-0CBFDAC6A359}"/>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8549" y="1833911"/>
            <a:ext cx="7726902" cy="3256274"/>
          </a:xfrm>
          <a:prstGeom prst="rect">
            <a:avLst/>
          </a:prstGeom>
          <a:ln>
            <a:solidFill>
              <a:schemeClr val="tx1"/>
            </a:solidFill>
          </a:ln>
        </p:spPr>
      </p:pic>
      <p:sp>
        <p:nvSpPr>
          <p:cNvPr id="10" name="TextBox 9">
            <a:extLst>
              <a:ext uri="{FF2B5EF4-FFF2-40B4-BE49-F238E27FC236}">
                <a16:creationId xmlns:a16="http://schemas.microsoft.com/office/drawing/2014/main" id="{8F85F206-E704-7ADD-925E-221A6F240868}"/>
              </a:ext>
            </a:extLst>
          </p:cNvPr>
          <p:cNvSpPr txBox="1"/>
          <p:nvPr/>
        </p:nvSpPr>
        <p:spPr>
          <a:xfrm>
            <a:off x="222143" y="1419874"/>
            <a:ext cx="2087110" cy="300082"/>
          </a:xfrm>
          <a:prstGeom prst="rect">
            <a:avLst/>
          </a:prstGeom>
          <a:noFill/>
        </p:spPr>
        <p:txBody>
          <a:bodyPr wrap="none" rtlCol="0">
            <a:spAutoFit/>
          </a:bodyPr>
          <a:lstStyle/>
          <a:p>
            <a:r>
              <a:rPr lang="en-US" sz="1350" dirty="0" err="1">
                <a:latin typeface="Optima" panose="02000503060000020004" pitchFamily="2" charset="0"/>
              </a:rPr>
              <a:t>Rius</a:t>
            </a:r>
            <a:r>
              <a:rPr lang="en-US" sz="1350" dirty="0">
                <a:latin typeface="Optima" panose="02000503060000020004" pitchFamily="2" charset="0"/>
              </a:rPr>
              <a:t> et al. 2014 </a:t>
            </a:r>
            <a:r>
              <a:rPr lang="en-US" sz="1350" i="1" dirty="0">
                <a:latin typeface="Optima" panose="02000503060000020004" pitchFamily="2" charset="0"/>
              </a:rPr>
              <a:t>Biol. Inv.</a:t>
            </a:r>
            <a:r>
              <a:rPr lang="en-US" sz="1350" dirty="0">
                <a:latin typeface="Optima" panose="02000503060000020004" pitchFamily="2" charset="0"/>
              </a:rPr>
              <a:t> </a:t>
            </a:r>
          </a:p>
        </p:txBody>
      </p:sp>
    </p:spTree>
    <p:extLst>
      <p:ext uri="{BB962C8B-B14F-4D97-AF65-F5344CB8AC3E}">
        <p14:creationId xmlns:p14="http://schemas.microsoft.com/office/powerpoint/2010/main" val="13550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3FCF51-1E8A-CE90-B32D-206E3F2A5C1B}"/>
              </a:ext>
            </a:extLst>
          </p:cNvPr>
          <p:cNvPicPr>
            <a:picLocks noChangeAspect="1"/>
          </p:cNvPicPr>
          <p:nvPr/>
        </p:nvPicPr>
        <p:blipFill rotWithShape="1">
          <a:blip r:embed="rId3"/>
          <a:srcRect l="213" r="2020" b="4896"/>
          <a:stretch/>
        </p:blipFill>
        <p:spPr>
          <a:xfrm>
            <a:off x="341722" y="975104"/>
            <a:ext cx="3695101" cy="3731593"/>
          </a:xfrm>
          <a:prstGeom prst="ellipse">
            <a:avLst/>
          </a:prstGeom>
        </p:spPr>
      </p:pic>
      <p:sp>
        <p:nvSpPr>
          <p:cNvPr id="10" name="TextBox 9">
            <a:extLst>
              <a:ext uri="{FF2B5EF4-FFF2-40B4-BE49-F238E27FC236}">
                <a16:creationId xmlns:a16="http://schemas.microsoft.com/office/drawing/2014/main" id="{45122BE3-8A7F-8DFF-BC57-1D5820815969}"/>
              </a:ext>
            </a:extLst>
          </p:cNvPr>
          <p:cNvSpPr txBox="1"/>
          <p:nvPr/>
        </p:nvSpPr>
        <p:spPr>
          <a:xfrm rot="3630725">
            <a:off x="3435535" y="1629422"/>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1" name="TextBox 10">
            <a:extLst>
              <a:ext uri="{FF2B5EF4-FFF2-40B4-BE49-F238E27FC236}">
                <a16:creationId xmlns:a16="http://schemas.microsoft.com/office/drawing/2014/main" id="{33897D1D-724B-23F3-522C-A379C60246B4}"/>
              </a:ext>
            </a:extLst>
          </p:cNvPr>
          <p:cNvSpPr txBox="1"/>
          <p:nvPr/>
        </p:nvSpPr>
        <p:spPr>
          <a:xfrm rot="19688194">
            <a:off x="2549541" y="4281986"/>
            <a:ext cx="1492716" cy="707886"/>
          </a:xfrm>
          <a:prstGeom prst="rect">
            <a:avLst/>
          </a:prstGeom>
          <a:noFill/>
        </p:spPr>
        <p:txBody>
          <a:bodyPr wrap="none" rtlCol="0">
            <a:spAutoFit/>
          </a:bodyPr>
          <a:lstStyle/>
          <a:p>
            <a:pPr algn="ctr"/>
            <a:r>
              <a:rPr lang="en-US" sz="2000" dirty="0" err="1">
                <a:latin typeface="Optima" panose="02000503060000020004" pitchFamily="2" charset="0"/>
              </a:rPr>
              <a:t>Seto</a:t>
            </a:r>
            <a:r>
              <a:rPr lang="en-US" sz="2000" dirty="0">
                <a:latin typeface="Optima" panose="02000503060000020004" pitchFamily="2" charset="0"/>
              </a:rPr>
              <a:t> Inland </a:t>
            </a:r>
          </a:p>
          <a:p>
            <a:pPr algn="ctr"/>
            <a:r>
              <a:rPr lang="en-US" sz="2000" dirty="0">
                <a:latin typeface="Optima" panose="02000503060000020004" pitchFamily="2" charset="0"/>
              </a:rPr>
              <a:t>Sea</a:t>
            </a:r>
          </a:p>
        </p:txBody>
      </p:sp>
      <p:sp>
        <p:nvSpPr>
          <p:cNvPr id="12" name="TextBox 11">
            <a:extLst>
              <a:ext uri="{FF2B5EF4-FFF2-40B4-BE49-F238E27FC236}">
                <a16:creationId xmlns:a16="http://schemas.microsoft.com/office/drawing/2014/main" id="{B5A3D0D8-33E5-C120-E4A8-8B9E817A3A86}"/>
              </a:ext>
            </a:extLst>
          </p:cNvPr>
          <p:cNvSpPr txBox="1"/>
          <p:nvPr/>
        </p:nvSpPr>
        <p:spPr>
          <a:xfrm rot="3457606">
            <a:off x="-124898" y="3656935"/>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sp>
        <p:nvSpPr>
          <p:cNvPr id="18" name="TextBox 17">
            <a:extLst>
              <a:ext uri="{FF2B5EF4-FFF2-40B4-BE49-F238E27FC236}">
                <a16:creationId xmlns:a16="http://schemas.microsoft.com/office/drawing/2014/main" id="{6D251239-39F9-DB03-63DD-98D296ACF3F0}"/>
              </a:ext>
            </a:extLst>
          </p:cNvPr>
          <p:cNvSpPr txBox="1"/>
          <p:nvPr/>
        </p:nvSpPr>
        <p:spPr>
          <a:xfrm rot="19159523">
            <a:off x="15770" y="957811"/>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21" name="TextBox 20">
            <a:extLst>
              <a:ext uri="{FF2B5EF4-FFF2-40B4-BE49-F238E27FC236}">
                <a16:creationId xmlns:a16="http://schemas.microsoft.com/office/drawing/2014/main" id="{A7A9DF12-5FE7-DF21-5895-D40756E8C7F6}"/>
              </a:ext>
            </a:extLst>
          </p:cNvPr>
          <p:cNvSpPr txBox="1"/>
          <p:nvPr/>
        </p:nvSpPr>
        <p:spPr>
          <a:xfrm>
            <a:off x="284500" y="13375"/>
            <a:ext cx="4264757" cy="584775"/>
          </a:xfrm>
          <a:prstGeom prst="rect">
            <a:avLst/>
          </a:prstGeom>
          <a:noFill/>
        </p:spPr>
        <p:txBody>
          <a:bodyPr wrap="none" rtlCol="0">
            <a:spAutoFit/>
          </a:bodyPr>
          <a:lstStyle/>
          <a:p>
            <a:r>
              <a:rPr lang="en-US" sz="3200" dirty="0">
                <a:latin typeface="Optima" panose="02000503060000020004" pitchFamily="2" charset="0"/>
              </a:rPr>
              <a:t>Vector = Pacific oysters</a:t>
            </a:r>
          </a:p>
        </p:txBody>
      </p:sp>
    </p:spTree>
    <p:extLst>
      <p:ext uri="{BB962C8B-B14F-4D97-AF65-F5344CB8AC3E}">
        <p14:creationId xmlns:p14="http://schemas.microsoft.com/office/powerpoint/2010/main" val="1386182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3FCF51-1E8A-CE90-B32D-206E3F2A5C1B}"/>
              </a:ext>
            </a:extLst>
          </p:cNvPr>
          <p:cNvPicPr>
            <a:picLocks noChangeAspect="1"/>
          </p:cNvPicPr>
          <p:nvPr/>
        </p:nvPicPr>
        <p:blipFill rotWithShape="1">
          <a:blip r:embed="rId3"/>
          <a:srcRect l="213" r="2020" b="4896"/>
          <a:stretch/>
        </p:blipFill>
        <p:spPr>
          <a:xfrm>
            <a:off x="341722" y="975104"/>
            <a:ext cx="3695101" cy="3731593"/>
          </a:xfrm>
          <a:prstGeom prst="ellipse">
            <a:avLst/>
          </a:prstGeom>
        </p:spPr>
      </p:pic>
      <p:sp>
        <p:nvSpPr>
          <p:cNvPr id="9" name="TextBox 8">
            <a:extLst>
              <a:ext uri="{FF2B5EF4-FFF2-40B4-BE49-F238E27FC236}">
                <a16:creationId xmlns:a16="http://schemas.microsoft.com/office/drawing/2014/main" id="{1DBC0B26-8158-AE18-B97A-F2F1E95D0591}"/>
              </a:ext>
            </a:extLst>
          </p:cNvPr>
          <p:cNvSpPr txBox="1"/>
          <p:nvPr/>
        </p:nvSpPr>
        <p:spPr>
          <a:xfrm rot="18565703">
            <a:off x="4267311" y="1237259"/>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10" name="TextBox 9">
            <a:extLst>
              <a:ext uri="{FF2B5EF4-FFF2-40B4-BE49-F238E27FC236}">
                <a16:creationId xmlns:a16="http://schemas.microsoft.com/office/drawing/2014/main" id="{45122BE3-8A7F-8DFF-BC57-1D5820815969}"/>
              </a:ext>
            </a:extLst>
          </p:cNvPr>
          <p:cNvSpPr txBox="1"/>
          <p:nvPr/>
        </p:nvSpPr>
        <p:spPr>
          <a:xfrm rot="3630725">
            <a:off x="3435535" y="1629422"/>
            <a:ext cx="931922" cy="400110"/>
          </a:xfrm>
          <a:prstGeom prst="rect">
            <a:avLst/>
          </a:prstGeom>
          <a:noFill/>
        </p:spPr>
        <p:txBody>
          <a:bodyPr wrap="none" rtlCol="0">
            <a:spAutoFit/>
          </a:bodyPr>
          <a:lstStyle/>
          <a:p>
            <a:r>
              <a:rPr lang="en-US" sz="2000" dirty="0">
                <a:latin typeface="Optima" panose="02000503060000020004" pitchFamily="2" charset="0"/>
              </a:rPr>
              <a:t>Miyagi</a:t>
            </a:r>
          </a:p>
        </p:txBody>
      </p:sp>
      <p:sp>
        <p:nvSpPr>
          <p:cNvPr id="11" name="TextBox 10">
            <a:extLst>
              <a:ext uri="{FF2B5EF4-FFF2-40B4-BE49-F238E27FC236}">
                <a16:creationId xmlns:a16="http://schemas.microsoft.com/office/drawing/2014/main" id="{33897D1D-724B-23F3-522C-A379C60246B4}"/>
              </a:ext>
            </a:extLst>
          </p:cNvPr>
          <p:cNvSpPr txBox="1"/>
          <p:nvPr/>
        </p:nvSpPr>
        <p:spPr>
          <a:xfrm rot="19688194">
            <a:off x="2549541" y="4281986"/>
            <a:ext cx="1492716" cy="707886"/>
          </a:xfrm>
          <a:prstGeom prst="rect">
            <a:avLst/>
          </a:prstGeom>
          <a:noFill/>
        </p:spPr>
        <p:txBody>
          <a:bodyPr wrap="none" rtlCol="0">
            <a:spAutoFit/>
          </a:bodyPr>
          <a:lstStyle/>
          <a:p>
            <a:pPr algn="ctr"/>
            <a:r>
              <a:rPr lang="en-US" sz="2000" dirty="0" err="1">
                <a:latin typeface="Optima" panose="02000503060000020004" pitchFamily="2" charset="0"/>
              </a:rPr>
              <a:t>Seto</a:t>
            </a:r>
            <a:r>
              <a:rPr lang="en-US" sz="2000" dirty="0">
                <a:latin typeface="Optima" panose="02000503060000020004" pitchFamily="2" charset="0"/>
              </a:rPr>
              <a:t> Inland </a:t>
            </a:r>
          </a:p>
          <a:p>
            <a:pPr algn="ctr"/>
            <a:r>
              <a:rPr lang="en-US" sz="2000" dirty="0">
                <a:latin typeface="Optima" panose="02000503060000020004" pitchFamily="2" charset="0"/>
              </a:rPr>
              <a:t>Sea</a:t>
            </a:r>
          </a:p>
        </p:txBody>
      </p:sp>
      <p:sp>
        <p:nvSpPr>
          <p:cNvPr id="12" name="TextBox 11">
            <a:extLst>
              <a:ext uri="{FF2B5EF4-FFF2-40B4-BE49-F238E27FC236}">
                <a16:creationId xmlns:a16="http://schemas.microsoft.com/office/drawing/2014/main" id="{B5A3D0D8-33E5-C120-E4A8-8B9E817A3A86}"/>
              </a:ext>
            </a:extLst>
          </p:cNvPr>
          <p:cNvSpPr txBox="1"/>
          <p:nvPr/>
        </p:nvSpPr>
        <p:spPr>
          <a:xfrm rot="3457606">
            <a:off x="-124898" y="3656935"/>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pic>
        <p:nvPicPr>
          <p:cNvPr id="13" name="Picture 12">
            <a:extLst>
              <a:ext uri="{FF2B5EF4-FFF2-40B4-BE49-F238E27FC236}">
                <a16:creationId xmlns:a16="http://schemas.microsoft.com/office/drawing/2014/main" id="{3F0242E4-6418-0A23-9413-606692EBF0E3}"/>
              </a:ext>
            </a:extLst>
          </p:cNvPr>
          <p:cNvPicPr>
            <a:picLocks noChangeAspect="1"/>
          </p:cNvPicPr>
          <p:nvPr/>
        </p:nvPicPr>
        <p:blipFill rotWithShape="1">
          <a:blip r:embed="rId4"/>
          <a:srcRect l="4798" t="4223" r="6162" b="5638"/>
          <a:stretch/>
        </p:blipFill>
        <p:spPr>
          <a:xfrm>
            <a:off x="4851945" y="1069879"/>
            <a:ext cx="3724860" cy="3636818"/>
          </a:xfrm>
          <a:prstGeom prst="ellipse">
            <a:avLst/>
          </a:prstGeom>
        </p:spPr>
      </p:pic>
      <p:sp>
        <p:nvSpPr>
          <p:cNvPr id="14" name="TextBox 13">
            <a:extLst>
              <a:ext uri="{FF2B5EF4-FFF2-40B4-BE49-F238E27FC236}">
                <a16:creationId xmlns:a16="http://schemas.microsoft.com/office/drawing/2014/main" id="{A661E0B5-218B-BB8F-3E59-A2F91C658C00}"/>
              </a:ext>
            </a:extLst>
          </p:cNvPr>
          <p:cNvSpPr txBox="1"/>
          <p:nvPr/>
        </p:nvSpPr>
        <p:spPr>
          <a:xfrm rot="18899392">
            <a:off x="7851608" y="4126074"/>
            <a:ext cx="902811" cy="430887"/>
          </a:xfrm>
          <a:prstGeom prst="rect">
            <a:avLst/>
          </a:prstGeom>
          <a:noFill/>
        </p:spPr>
        <p:txBody>
          <a:bodyPr wrap="none" rtlCol="0">
            <a:spAutoFit/>
          </a:bodyPr>
          <a:lstStyle/>
          <a:p>
            <a:pPr algn="ctr"/>
            <a:r>
              <a:rPr lang="en-US" sz="1050" dirty="0" err="1">
                <a:latin typeface="Optima" panose="02000503060000020004" pitchFamily="2" charset="0"/>
              </a:rPr>
              <a:t>Seto</a:t>
            </a:r>
            <a:r>
              <a:rPr lang="en-US" sz="1050" dirty="0">
                <a:latin typeface="Optima" panose="02000503060000020004" pitchFamily="2" charset="0"/>
              </a:rPr>
              <a:t> Inland </a:t>
            </a:r>
          </a:p>
          <a:p>
            <a:pPr algn="ctr"/>
            <a:r>
              <a:rPr lang="en-US" sz="1050" dirty="0">
                <a:latin typeface="Optima" panose="02000503060000020004" pitchFamily="2" charset="0"/>
              </a:rPr>
              <a:t>Sea</a:t>
            </a:r>
          </a:p>
        </p:txBody>
      </p:sp>
      <p:sp>
        <p:nvSpPr>
          <p:cNvPr id="15" name="TextBox 14">
            <a:extLst>
              <a:ext uri="{FF2B5EF4-FFF2-40B4-BE49-F238E27FC236}">
                <a16:creationId xmlns:a16="http://schemas.microsoft.com/office/drawing/2014/main" id="{E3CC3390-724F-379B-A719-D3A4E7C16F3A}"/>
              </a:ext>
            </a:extLst>
          </p:cNvPr>
          <p:cNvSpPr txBox="1"/>
          <p:nvPr/>
        </p:nvSpPr>
        <p:spPr>
          <a:xfrm rot="3981191">
            <a:off x="8147336" y="1853497"/>
            <a:ext cx="834267" cy="400110"/>
          </a:xfrm>
          <a:prstGeom prst="rect">
            <a:avLst/>
          </a:prstGeom>
          <a:noFill/>
        </p:spPr>
        <p:txBody>
          <a:bodyPr wrap="none" rtlCol="0">
            <a:spAutoFit/>
          </a:bodyPr>
          <a:lstStyle/>
          <a:p>
            <a:r>
              <a:rPr lang="en-US" sz="2000" dirty="0">
                <a:latin typeface="Optima" panose="02000503060000020004" pitchFamily="2" charset="0"/>
              </a:rPr>
              <a:t>Tokyo</a:t>
            </a:r>
          </a:p>
        </p:txBody>
      </p:sp>
      <p:sp>
        <p:nvSpPr>
          <p:cNvPr id="16" name="TextBox 15">
            <a:extLst>
              <a:ext uri="{FF2B5EF4-FFF2-40B4-BE49-F238E27FC236}">
                <a16:creationId xmlns:a16="http://schemas.microsoft.com/office/drawing/2014/main" id="{6B214D51-EAD2-FE7D-3991-F0F20AF15EBE}"/>
              </a:ext>
            </a:extLst>
          </p:cNvPr>
          <p:cNvSpPr txBox="1"/>
          <p:nvPr/>
        </p:nvSpPr>
        <p:spPr>
          <a:xfrm rot="20441758">
            <a:off x="6741296" y="4571810"/>
            <a:ext cx="1394934" cy="400110"/>
          </a:xfrm>
          <a:prstGeom prst="rect">
            <a:avLst/>
          </a:prstGeom>
          <a:noFill/>
        </p:spPr>
        <p:txBody>
          <a:bodyPr wrap="none" rtlCol="0">
            <a:spAutoFit/>
          </a:bodyPr>
          <a:lstStyle/>
          <a:p>
            <a:pPr algn="ctr"/>
            <a:r>
              <a:rPr lang="en-US" sz="2000" dirty="0">
                <a:latin typeface="Optima" panose="02000503060000020004" pitchFamily="2" charset="0"/>
              </a:rPr>
              <a:t>Kagoshima</a:t>
            </a:r>
          </a:p>
        </p:txBody>
      </p:sp>
      <p:sp>
        <p:nvSpPr>
          <p:cNvPr id="17" name="TextBox 16">
            <a:extLst>
              <a:ext uri="{FF2B5EF4-FFF2-40B4-BE49-F238E27FC236}">
                <a16:creationId xmlns:a16="http://schemas.microsoft.com/office/drawing/2014/main" id="{43501BBC-0319-7C8A-CF4C-868E9D738F27}"/>
              </a:ext>
            </a:extLst>
          </p:cNvPr>
          <p:cNvSpPr txBox="1"/>
          <p:nvPr/>
        </p:nvSpPr>
        <p:spPr>
          <a:xfrm rot="2643538">
            <a:off x="4838869" y="4311248"/>
            <a:ext cx="1265090" cy="400110"/>
          </a:xfrm>
          <a:prstGeom prst="rect">
            <a:avLst/>
          </a:prstGeom>
          <a:noFill/>
        </p:spPr>
        <p:txBody>
          <a:bodyPr wrap="none" rtlCol="0">
            <a:spAutoFit/>
          </a:bodyPr>
          <a:lstStyle/>
          <a:p>
            <a:r>
              <a:rPr lang="en-US" sz="2000" dirty="0">
                <a:latin typeface="Optima" panose="02000503060000020004" pitchFamily="2" charset="0"/>
              </a:rPr>
              <a:t>California</a:t>
            </a:r>
          </a:p>
        </p:txBody>
      </p:sp>
      <p:sp>
        <p:nvSpPr>
          <p:cNvPr id="18" name="TextBox 17">
            <a:extLst>
              <a:ext uri="{FF2B5EF4-FFF2-40B4-BE49-F238E27FC236}">
                <a16:creationId xmlns:a16="http://schemas.microsoft.com/office/drawing/2014/main" id="{6D251239-39F9-DB03-63DD-98D296ACF3F0}"/>
              </a:ext>
            </a:extLst>
          </p:cNvPr>
          <p:cNvSpPr txBox="1"/>
          <p:nvPr/>
        </p:nvSpPr>
        <p:spPr>
          <a:xfrm rot="19159523">
            <a:off x="15770" y="957811"/>
            <a:ext cx="1580881" cy="707886"/>
          </a:xfrm>
          <a:prstGeom prst="rect">
            <a:avLst/>
          </a:prstGeom>
          <a:noFill/>
        </p:spPr>
        <p:txBody>
          <a:bodyPr wrap="none" rtlCol="0">
            <a:spAutoFit/>
          </a:bodyPr>
          <a:lstStyle/>
          <a:p>
            <a:pPr algn="ctr"/>
            <a:r>
              <a:rPr lang="en-US" sz="2000" dirty="0">
                <a:latin typeface="Optima" panose="02000503060000020004" pitchFamily="2" charset="0"/>
              </a:rPr>
              <a:t>Canada and </a:t>
            </a:r>
          </a:p>
          <a:p>
            <a:pPr algn="ctr"/>
            <a:r>
              <a:rPr lang="en-US" sz="2000" dirty="0">
                <a:latin typeface="Optima" panose="02000503060000020004" pitchFamily="2" charset="0"/>
              </a:rPr>
              <a:t>WA state</a:t>
            </a:r>
          </a:p>
        </p:txBody>
      </p:sp>
      <p:sp>
        <p:nvSpPr>
          <p:cNvPr id="19" name="TextBox 18">
            <a:extLst>
              <a:ext uri="{FF2B5EF4-FFF2-40B4-BE49-F238E27FC236}">
                <a16:creationId xmlns:a16="http://schemas.microsoft.com/office/drawing/2014/main" id="{61756E14-D64D-C123-02E8-14CA9777A187}"/>
              </a:ext>
            </a:extLst>
          </p:cNvPr>
          <p:cNvSpPr txBox="1"/>
          <p:nvPr/>
        </p:nvSpPr>
        <p:spPr>
          <a:xfrm rot="18899392">
            <a:off x="7148459" y="726879"/>
            <a:ext cx="580608" cy="253916"/>
          </a:xfrm>
          <a:prstGeom prst="rect">
            <a:avLst/>
          </a:prstGeom>
          <a:noFill/>
        </p:spPr>
        <p:txBody>
          <a:bodyPr wrap="none" rtlCol="0">
            <a:spAutoFit/>
          </a:bodyPr>
          <a:lstStyle/>
          <a:p>
            <a:pPr algn="ctr"/>
            <a:r>
              <a:rPr lang="en-US" sz="1050" dirty="0">
                <a:latin typeface="Optima" panose="02000503060000020004" pitchFamily="2" charset="0"/>
              </a:rPr>
              <a:t>Miyagi</a:t>
            </a:r>
          </a:p>
        </p:txBody>
      </p:sp>
      <p:sp>
        <p:nvSpPr>
          <p:cNvPr id="20" name="TextBox 19">
            <a:extLst>
              <a:ext uri="{FF2B5EF4-FFF2-40B4-BE49-F238E27FC236}">
                <a16:creationId xmlns:a16="http://schemas.microsoft.com/office/drawing/2014/main" id="{EC2F19D3-4D44-3131-E38A-D72E115672D5}"/>
              </a:ext>
            </a:extLst>
          </p:cNvPr>
          <p:cNvSpPr txBox="1"/>
          <p:nvPr/>
        </p:nvSpPr>
        <p:spPr>
          <a:xfrm rot="18899392">
            <a:off x="6665595" y="654119"/>
            <a:ext cx="833883" cy="276999"/>
          </a:xfrm>
          <a:prstGeom prst="rect">
            <a:avLst/>
          </a:prstGeom>
          <a:noFill/>
        </p:spPr>
        <p:txBody>
          <a:bodyPr wrap="none" rtlCol="0">
            <a:spAutoFit/>
          </a:bodyPr>
          <a:lstStyle/>
          <a:p>
            <a:pPr algn="ctr"/>
            <a:r>
              <a:rPr lang="en-US" sz="1200" dirty="0">
                <a:latin typeface="Optima" panose="02000503060000020004" pitchFamily="2" charset="0"/>
              </a:rPr>
              <a:t>Hokkaido</a:t>
            </a:r>
          </a:p>
        </p:txBody>
      </p:sp>
      <p:sp>
        <p:nvSpPr>
          <p:cNvPr id="21" name="TextBox 20">
            <a:extLst>
              <a:ext uri="{FF2B5EF4-FFF2-40B4-BE49-F238E27FC236}">
                <a16:creationId xmlns:a16="http://schemas.microsoft.com/office/drawing/2014/main" id="{A7A9DF12-5FE7-DF21-5895-D40756E8C7F6}"/>
              </a:ext>
            </a:extLst>
          </p:cNvPr>
          <p:cNvSpPr txBox="1"/>
          <p:nvPr/>
        </p:nvSpPr>
        <p:spPr>
          <a:xfrm>
            <a:off x="284500" y="13375"/>
            <a:ext cx="4264757" cy="584775"/>
          </a:xfrm>
          <a:prstGeom prst="rect">
            <a:avLst/>
          </a:prstGeom>
          <a:noFill/>
        </p:spPr>
        <p:txBody>
          <a:bodyPr wrap="none" rtlCol="0">
            <a:spAutoFit/>
          </a:bodyPr>
          <a:lstStyle/>
          <a:p>
            <a:r>
              <a:rPr lang="en-US" sz="3200" dirty="0">
                <a:latin typeface="Optima" panose="02000503060000020004" pitchFamily="2" charset="0"/>
              </a:rPr>
              <a:t>Vector = Pacific oysters</a:t>
            </a:r>
          </a:p>
        </p:txBody>
      </p:sp>
      <p:sp>
        <p:nvSpPr>
          <p:cNvPr id="22" name="TextBox 21">
            <a:extLst>
              <a:ext uri="{FF2B5EF4-FFF2-40B4-BE49-F238E27FC236}">
                <a16:creationId xmlns:a16="http://schemas.microsoft.com/office/drawing/2014/main" id="{E8C08536-3C22-B064-E5FE-9EB2BB30DF87}"/>
              </a:ext>
            </a:extLst>
          </p:cNvPr>
          <p:cNvSpPr txBox="1"/>
          <p:nvPr/>
        </p:nvSpPr>
        <p:spPr>
          <a:xfrm>
            <a:off x="5200176" y="0"/>
            <a:ext cx="3348865" cy="584775"/>
          </a:xfrm>
          <a:prstGeom prst="rect">
            <a:avLst/>
          </a:prstGeom>
          <a:noFill/>
        </p:spPr>
        <p:txBody>
          <a:bodyPr wrap="none" rtlCol="0">
            <a:spAutoFit/>
          </a:bodyPr>
          <a:lstStyle/>
          <a:p>
            <a:r>
              <a:rPr lang="en-US" sz="3200" dirty="0">
                <a:latin typeface="Optima" panose="02000503060000020004" pitchFamily="2" charset="0"/>
              </a:rPr>
              <a:t>Vector = Shipping</a:t>
            </a:r>
          </a:p>
        </p:txBody>
      </p:sp>
    </p:spTree>
    <p:extLst>
      <p:ext uri="{BB962C8B-B14F-4D97-AF65-F5344CB8AC3E}">
        <p14:creationId xmlns:p14="http://schemas.microsoft.com/office/powerpoint/2010/main" val="2636136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BD0AC5-38DA-3F4A-8944-664D7482F33E}"/>
              </a:ext>
            </a:extLst>
          </p:cNvPr>
          <p:cNvPicPr>
            <a:picLocks noChangeAspect="1"/>
          </p:cNvPicPr>
          <p:nvPr/>
        </p:nvPicPr>
        <p:blipFill rotWithShape="1">
          <a:blip r:embed="rId3"/>
          <a:srcRect t="1993"/>
          <a:stretch/>
        </p:blipFill>
        <p:spPr>
          <a:xfrm>
            <a:off x="203885" y="657225"/>
            <a:ext cx="4838132" cy="4457700"/>
          </a:xfrm>
          <a:prstGeom prst="rect">
            <a:avLst/>
          </a:prstGeom>
        </p:spPr>
      </p:pic>
      <p:sp>
        <p:nvSpPr>
          <p:cNvPr id="6" name="Rectangle 5">
            <a:extLst>
              <a:ext uri="{FF2B5EF4-FFF2-40B4-BE49-F238E27FC236}">
                <a16:creationId xmlns:a16="http://schemas.microsoft.com/office/drawing/2014/main" id="{7A2E2067-1052-124F-BDA5-7429EC852BE7}"/>
              </a:ext>
            </a:extLst>
          </p:cNvPr>
          <p:cNvSpPr/>
          <p:nvPr/>
        </p:nvSpPr>
        <p:spPr>
          <a:xfrm>
            <a:off x="3005053" y="759653"/>
            <a:ext cx="2119062" cy="2209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Optima" panose="02000503060000020004" pitchFamily="2" charset="0"/>
            </a:endParaRPr>
          </a:p>
        </p:txBody>
      </p:sp>
      <p:sp>
        <p:nvSpPr>
          <p:cNvPr id="8" name="TextBox 7">
            <a:extLst>
              <a:ext uri="{FF2B5EF4-FFF2-40B4-BE49-F238E27FC236}">
                <a16:creationId xmlns:a16="http://schemas.microsoft.com/office/drawing/2014/main" id="{1E50F0CB-6E4F-AB12-AE8D-8A8B411CC162}"/>
              </a:ext>
            </a:extLst>
          </p:cNvPr>
          <p:cNvSpPr txBox="1"/>
          <p:nvPr/>
        </p:nvSpPr>
        <p:spPr>
          <a:xfrm>
            <a:off x="4962504" y="4383847"/>
            <a:ext cx="4572000" cy="923330"/>
          </a:xfrm>
          <a:prstGeom prst="rect">
            <a:avLst/>
          </a:prstGeom>
          <a:noFill/>
        </p:spPr>
        <p:txBody>
          <a:bodyPr wrap="square">
            <a:spAutoFit/>
          </a:bodyPr>
          <a:lstStyle/>
          <a:p>
            <a:r>
              <a:rPr lang="en-US" sz="1800" i="1" dirty="0">
                <a:latin typeface="Optima" panose="02000503060000020004" pitchFamily="2" charset="0"/>
                <a:cs typeface="Arial" panose="020B0604020202020204" pitchFamily="34" charset="0"/>
              </a:rPr>
              <a:t>62,285 SNPs at 351 unique genets</a:t>
            </a:r>
          </a:p>
          <a:p>
            <a:r>
              <a:rPr lang="en-US" dirty="0">
                <a:latin typeface="Optima" panose="02000503060000020004" pitchFamily="2" charset="0"/>
                <a:cs typeface="Arial" panose="020B0604020202020204" pitchFamily="34" charset="0"/>
              </a:rPr>
              <a:t>- </a:t>
            </a:r>
            <a:r>
              <a:rPr lang="en-US" sz="1800" dirty="0">
                <a:latin typeface="Optima" panose="02000503060000020004" pitchFamily="2" charset="0"/>
                <a:cs typeface="Arial" panose="020B0604020202020204" pitchFamily="34" charset="0"/>
              </a:rPr>
              <a:t>Flanagan </a:t>
            </a:r>
            <a:r>
              <a:rPr lang="en-US" sz="1800" i="1" dirty="0">
                <a:latin typeface="Optima" panose="02000503060000020004" pitchFamily="2" charset="0"/>
                <a:cs typeface="Arial" panose="020B0604020202020204" pitchFamily="34" charset="0"/>
              </a:rPr>
              <a:t>et al </a:t>
            </a:r>
            <a:r>
              <a:rPr lang="en-US" sz="1800" dirty="0">
                <a:latin typeface="Optima" panose="02000503060000020004" pitchFamily="2" charset="0"/>
                <a:cs typeface="Arial" panose="020B0604020202020204" pitchFamily="34" charset="0"/>
              </a:rPr>
              <a:t>2021 </a:t>
            </a:r>
            <a:r>
              <a:rPr lang="en-US" sz="1800" i="1" dirty="0">
                <a:latin typeface="Optima" panose="02000503060000020004" pitchFamily="2" charset="0"/>
                <a:cs typeface="Arial" panose="020B0604020202020204" pitchFamily="34" charset="0"/>
              </a:rPr>
              <a:t>Molecular Ecology</a:t>
            </a:r>
          </a:p>
          <a:p>
            <a:endParaRPr lang="en-US" sz="1800" i="1" dirty="0">
              <a:latin typeface="Optima" panose="02000503060000020004" pitchFamily="2" charset="0"/>
              <a:cs typeface="Arial" panose="020B0604020202020204" pitchFamily="34" charset="0"/>
            </a:endParaRPr>
          </a:p>
        </p:txBody>
      </p:sp>
      <p:pic>
        <p:nvPicPr>
          <p:cNvPr id="9" name="Picture 8" descr="2015-05-27 10.21.35.jpg">
            <a:extLst>
              <a:ext uri="{FF2B5EF4-FFF2-40B4-BE49-F238E27FC236}">
                <a16:creationId xmlns:a16="http://schemas.microsoft.com/office/drawing/2014/main" id="{065EDA40-A3FD-7ED0-2D68-4C005868E1FC}"/>
              </a:ext>
            </a:extLst>
          </p:cNvPr>
          <p:cNvPicPr>
            <a:picLocks noChangeAspect="1"/>
          </p:cNvPicPr>
          <p:nvPr/>
        </p:nvPicPr>
        <p:blipFill rotWithShape="1">
          <a:blip r:embed="rId4">
            <a:extLst>
              <a:ext uri="{28A0092B-C50C-407E-A947-70E740481C1C}">
                <a14:useLocalDpi xmlns:a14="http://schemas.microsoft.com/office/drawing/2010/main" val="0"/>
              </a:ext>
            </a:extLst>
          </a:blip>
          <a:srcRect l="28148" t="20555" r="20494" b="21667"/>
          <a:stretch/>
        </p:blipFill>
        <p:spPr>
          <a:xfrm>
            <a:off x="5618509" y="657225"/>
            <a:ext cx="2437572" cy="3656358"/>
          </a:xfrm>
          <a:prstGeom prst="rect">
            <a:avLst/>
          </a:prstGeom>
          <a:ln>
            <a:solidFill>
              <a:schemeClr val="tx1"/>
            </a:solidFill>
          </a:ln>
        </p:spPr>
      </p:pic>
      <p:sp>
        <p:nvSpPr>
          <p:cNvPr id="3" name="TextBox 2">
            <a:extLst>
              <a:ext uri="{FF2B5EF4-FFF2-40B4-BE49-F238E27FC236}">
                <a16:creationId xmlns:a16="http://schemas.microsoft.com/office/drawing/2014/main" id="{B13DDFB5-043E-58A3-7C24-D2D538DD1F4C}"/>
              </a:ext>
            </a:extLst>
          </p:cNvPr>
          <p:cNvSpPr txBox="1"/>
          <p:nvPr/>
        </p:nvSpPr>
        <p:spPr>
          <a:xfrm>
            <a:off x="-9975" y="-49118"/>
            <a:ext cx="8920239" cy="523220"/>
          </a:xfrm>
          <a:prstGeom prst="rect">
            <a:avLst/>
          </a:prstGeom>
          <a:noFill/>
        </p:spPr>
        <p:txBody>
          <a:bodyPr wrap="square" rtlCol="0">
            <a:spAutoFit/>
          </a:bodyPr>
          <a:lstStyle/>
          <a:p>
            <a:pPr algn="r"/>
            <a:r>
              <a:rPr lang="en-US" sz="2800" dirty="0">
                <a:latin typeface="Optima" panose="02000503060000020004" pitchFamily="2" charset="0"/>
                <a:cs typeface="Arial"/>
              </a:rPr>
              <a:t>Source of </a:t>
            </a:r>
            <a:r>
              <a:rPr lang="en-US" sz="2800" i="1" dirty="0" err="1">
                <a:latin typeface="Optima" panose="02000503060000020004" pitchFamily="2" charset="0"/>
                <a:cs typeface="Arial"/>
              </a:rPr>
              <a:t>Gracilaria</a:t>
            </a:r>
            <a:r>
              <a:rPr lang="en-US" sz="2800" i="1" dirty="0">
                <a:latin typeface="Optima" panose="02000503060000020004" pitchFamily="2" charset="0"/>
                <a:cs typeface="Arial"/>
              </a:rPr>
              <a:t> </a:t>
            </a:r>
            <a:r>
              <a:rPr lang="en-US" sz="2800" i="1" dirty="0" err="1">
                <a:latin typeface="Optima" panose="02000503060000020004" pitchFamily="2" charset="0"/>
                <a:cs typeface="Arial"/>
              </a:rPr>
              <a:t>vermiculophylla</a:t>
            </a:r>
            <a:r>
              <a:rPr lang="en-US" sz="2800" i="1" dirty="0">
                <a:latin typeface="Optima" panose="02000503060000020004" pitchFamily="2" charset="0"/>
                <a:cs typeface="Arial"/>
              </a:rPr>
              <a:t> </a:t>
            </a:r>
            <a:r>
              <a:rPr lang="en-US" sz="2800" dirty="0">
                <a:latin typeface="Optima" panose="02000503060000020004" pitchFamily="2" charset="0"/>
                <a:cs typeface="Arial"/>
              </a:rPr>
              <a:t>is Miyagi Japan</a:t>
            </a:r>
          </a:p>
        </p:txBody>
      </p:sp>
    </p:spTree>
    <p:extLst>
      <p:ext uri="{BB962C8B-B14F-4D97-AF65-F5344CB8AC3E}">
        <p14:creationId xmlns:p14="http://schemas.microsoft.com/office/powerpoint/2010/main" val="2218439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BD0AC5-38DA-3F4A-8944-664D7482F33E}"/>
              </a:ext>
            </a:extLst>
          </p:cNvPr>
          <p:cNvPicPr>
            <a:picLocks noChangeAspect="1"/>
          </p:cNvPicPr>
          <p:nvPr/>
        </p:nvPicPr>
        <p:blipFill rotWithShape="1">
          <a:blip r:embed="rId3"/>
          <a:srcRect t="1993"/>
          <a:stretch/>
        </p:blipFill>
        <p:spPr>
          <a:xfrm>
            <a:off x="203885" y="657225"/>
            <a:ext cx="4838132" cy="4457700"/>
          </a:xfrm>
          <a:prstGeom prst="rect">
            <a:avLst/>
          </a:prstGeom>
        </p:spPr>
      </p:pic>
      <p:sp>
        <p:nvSpPr>
          <p:cNvPr id="6" name="Rectangle 5">
            <a:extLst>
              <a:ext uri="{FF2B5EF4-FFF2-40B4-BE49-F238E27FC236}">
                <a16:creationId xmlns:a16="http://schemas.microsoft.com/office/drawing/2014/main" id="{7A2E2067-1052-124F-BDA5-7429EC852BE7}"/>
              </a:ext>
            </a:extLst>
          </p:cNvPr>
          <p:cNvSpPr/>
          <p:nvPr/>
        </p:nvSpPr>
        <p:spPr>
          <a:xfrm>
            <a:off x="3005053" y="759653"/>
            <a:ext cx="2119062" cy="2209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Optima" panose="02000503060000020004" pitchFamily="2" charset="0"/>
            </a:endParaRPr>
          </a:p>
        </p:txBody>
      </p:sp>
      <p:sp>
        <p:nvSpPr>
          <p:cNvPr id="8" name="TextBox 7">
            <a:extLst>
              <a:ext uri="{FF2B5EF4-FFF2-40B4-BE49-F238E27FC236}">
                <a16:creationId xmlns:a16="http://schemas.microsoft.com/office/drawing/2014/main" id="{1E50F0CB-6E4F-AB12-AE8D-8A8B411CC162}"/>
              </a:ext>
            </a:extLst>
          </p:cNvPr>
          <p:cNvSpPr txBox="1"/>
          <p:nvPr/>
        </p:nvSpPr>
        <p:spPr>
          <a:xfrm>
            <a:off x="4962504" y="4383847"/>
            <a:ext cx="4572000" cy="923330"/>
          </a:xfrm>
          <a:prstGeom prst="rect">
            <a:avLst/>
          </a:prstGeom>
          <a:noFill/>
        </p:spPr>
        <p:txBody>
          <a:bodyPr wrap="square">
            <a:spAutoFit/>
          </a:bodyPr>
          <a:lstStyle/>
          <a:p>
            <a:r>
              <a:rPr lang="en-US" sz="1800" i="1" dirty="0">
                <a:latin typeface="Optima" panose="02000503060000020004" pitchFamily="2" charset="0"/>
                <a:cs typeface="Arial" panose="020B0604020202020204" pitchFamily="34" charset="0"/>
              </a:rPr>
              <a:t>62,285 SNPs at 351 unique genets</a:t>
            </a:r>
          </a:p>
          <a:p>
            <a:r>
              <a:rPr lang="en-US" dirty="0">
                <a:latin typeface="Optima" panose="02000503060000020004" pitchFamily="2" charset="0"/>
                <a:cs typeface="Arial" panose="020B0604020202020204" pitchFamily="34" charset="0"/>
              </a:rPr>
              <a:t>- </a:t>
            </a:r>
            <a:r>
              <a:rPr lang="en-US" sz="1800" dirty="0">
                <a:latin typeface="Optima" panose="02000503060000020004" pitchFamily="2" charset="0"/>
                <a:cs typeface="Arial" panose="020B0604020202020204" pitchFamily="34" charset="0"/>
              </a:rPr>
              <a:t>Flanagan </a:t>
            </a:r>
            <a:r>
              <a:rPr lang="en-US" sz="1800" i="1" dirty="0">
                <a:latin typeface="Optima" panose="02000503060000020004" pitchFamily="2" charset="0"/>
                <a:cs typeface="Arial" panose="020B0604020202020204" pitchFamily="34" charset="0"/>
              </a:rPr>
              <a:t>et al </a:t>
            </a:r>
            <a:r>
              <a:rPr lang="en-US" sz="1800" dirty="0">
                <a:latin typeface="Optima" panose="02000503060000020004" pitchFamily="2" charset="0"/>
                <a:cs typeface="Arial" panose="020B0604020202020204" pitchFamily="34" charset="0"/>
              </a:rPr>
              <a:t>2021 </a:t>
            </a:r>
            <a:r>
              <a:rPr lang="en-US" sz="1800" i="1" dirty="0">
                <a:latin typeface="Optima" panose="02000503060000020004" pitchFamily="2" charset="0"/>
                <a:cs typeface="Arial" panose="020B0604020202020204" pitchFamily="34" charset="0"/>
              </a:rPr>
              <a:t>Molecular Ecology</a:t>
            </a:r>
          </a:p>
          <a:p>
            <a:endParaRPr lang="en-US" sz="1800" i="1" dirty="0">
              <a:latin typeface="Optima" panose="02000503060000020004" pitchFamily="2" charset="0"/>
              <a:cs typeface="Arial" panose="020B0604020202020204" pitchFamily="34" charset="0"/>
            </a:endParaRPr>
          </a:p>
        </p:txBody>
      </p:sp>
      <p:pic>
        <p:nvPicPr>
          <p:cNvPr id="9" name="Picture 8" descr="2015-05-27 10.21.35.jpg">
            <a:extLst>
              <a:ext uri="{FF2B5EF4-FFF2-40B4-BE49-F238E27FC236}">
                <a16:creationId xmlns:a16="http://schemas.microsoft.com/office/drawing/2014/main" id="{065EDA40-A3FD-7ED0-2D68-4C005868E1FC}"/>
              </a:ext>
            </a:extLst>
          </p:cNvPr>
          <p:cNvPicPr>
            <a:picLocks noChangeAspect="1"/>
          </p:cNvPicPr>
          <p:nvPr/>
        </p:nvPicPr>
        <p:blipFill rotWithShape="1">
          <a:blip r:embed="rId4">
            <a:extLst>
              <a:ext uri="{28A0092B-C50C-407E-A947-70E740481C1C}">
                <a14:useLocalDpi xmlns:a14="http://schemas.microsoft.com/office/drawing/2010/main" val="0"/>
              </a:ext>
            </a:extLst>
          </a:blip>
          <a:srcRect l="28148" t="20555" r="20494" b="21667"/>
          <a:stretch/>
        </p:blipFill>
        <p:spPr>
          <a:xfrm>
            <a:off x="5618509" y="657225"/>
            <a:ext cx="2437572" cy="3656358"/>
          </a:xfrm>
          <a:prstGeom prst="rect">
            <a:avLst/>
          </a:prstGeom>
          <a:ln>
            <a:solidFill>
              <a:schemeClr val="tx1"/>
            </a:solidFill>
          </a:ln>
        </p:spPr>
      </p:pic>
      <p:sp>
        <p:nvSpPr>
          <p:cNvPr id="13" name="Oval 12">
            <a:extLst>
              <a:ext uri="{FF2B5EF4-FFF2-40B4-BE49-F238E27FC236}">
                <a16:creationId xmlns:a16="http://schemas.microsoft.com/office/drawing/2014/main" id="{3E11877E-027A-8FAD-6DF5-CC2818476DC1}"/>
              </a:ext>
            </a:extLst>
          </p:cNvPr>
          <p:cNvSpPr/>
          <p:nvPr/>
        </p:nvSpPr>
        <p:spPr>
          <a:xfrm rot="20759244">
            <a:off x="2295939" y="1490785"/>
            <a:ext cx="610574" cy="1133061"/>
          </a:xfrm>
          <a:prstGeom prst="ellipse">
            <a:avLst/>
          </a:prstGeom>
          <a:noFill/>
          <a:ln w="762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64BB81-020C-7FC4-1074-2AE2F5EEE935}"/>
              </a:ext>
            </a:extLst>
          </p:cNvPr>
          <p:cNvSpPr txBox="1"/>
          <p:nvPr/>
        </p:nvSpPr>
        <p:spPr>
          <a:xfrm>
            <a:off x="3005053" y="1864553"/>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
        <p:nvSpPr>
          <p:cNvPr id="3" name="TextBox 2">
            <a:extLst>
              <a:ext uri="{FF2B5EF4-FFF2-40B4-BE49-F238E27FC236}">
                <a16:creationId xmlns:a16="http://schemas.microsoft.com/office/drawing/2014/main" id="{813B7D34-A9FE-685B-E48A-70E471593A38}"/>
              </a:ext>
            </a:extLst>
          </p:cNvPr>
          <p:cNvSpPr txBox="1"/>
          <p:nvPr/>
        </p:nvSpPr>
        <p:spPr>
          <a:xfrm>
            <a:off x="-9975" y="-49118"/>
            <a:ext cx="8920239" cy="523220"/>
          </a:xfrm>
          <a:prstGeom prst="rect">
            <a:avLst/>
          </a:prstGeom>
          <a:noFill/>
        </p:spPr>
        <p:txBody>
          <a:bodyPr wrap="square" rtlCol="0">
            <a:spAutoFit/>
          </a:bodyPr>
          <a:lstStyle/>
          <a:p>
            <a:pPr algn="r"/>
            <a:r>
              <a:rPr lang="en-US" sz="2800" dirty="0">
                <a:latin typeface="Optima" panose="02000503060000020004" pitchFamily="2" charset="0"/>
                <a:cs typeface="Arial"/>
              </a:rPr>
              <a:t>Source of </a:t>
            </a:r>
            <a:r>
              <a:rPr lang="en-US" sz="2800" i="1" dirty="0" err="1">
                <a:latin typeface="Optima" panose="02000503060000020004" pitchFamily="2" charset="0"/>
                <a:cs typeface="Arial"/>
              </a:rPr>
              <a:t>Gracilaria</a:t>
            </a:r>
            <a:r>
              <a:rPr lang="en-US" sz="2800" i="1" dirty="0">
                <a:latin typeface="Optima" panose="02000503060000020004" pitchFamily="2" charset="0"/>
                <a:cs typeface="Arial"/>
              </a:rPr>
              <a:t> </a:t>
            </a:r>
            <a:r>
              <a:rPr lang="en-US" sz="2800" i="1" dirty="0" err="1">
                <a:latin typeface="Optima" panose="02000503060000020004" pitchFamily="2" charset="0"/>
                <a:cs typeface="Arial"/>
              </a:rPr>
              <a:t>vermiculophylla</a:t>
            </a:r>
            <a:r>
              <a:rPr lang="en-US" sz="2800" i="1" dirty="0">
                <a:latin typeface="Optima" panose="02000503060000020004" pitchFamily="2" charset="0"/>
                <a:cs typeface="Arial"/>
              </a:rPr>
              <a:t> </a:t>
            </a:r>
            <a:r>
              <a:rPr lang="en-US" sz="2800" dirty="0">
                <a:latin typeface="Optima" panose="02000503060000020004" pitchFamily="2" charset="0"/>
                <a:cs typeface="Arial"/>
              </a:rPr>
              <a:t>is Miyagi Japan</a:t>
            </a:r>
          </a:p>
        </p:txBody>
      </p:sp>
    </p:spTree>
    <p:extLst>
      <p:ext uri="{BB962C8B-B14F-4D97-AF65-F5344CB8AC3E}">
        <p14:creationId xmlns:p14="http://schemas.microsoft.com/office/powerpoint/2010/main" val="808513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9975" y="-49118"/>
            <a:ext cx="8920239" cy="523220"/>
          </a:xfrm>
          <a:prstGeom prst="rect">
            <a:avLst/>
          </a:prstGeom>
          <a:noFill/>
        </p:spPr>
        <p:txBody>
          <a:bodyPr wrap="square" rtlCol="0">
            <a:spAutoFit/>
          </a:bodyPr>
          <a:lstStyle/>
          <a:p>
            <a:pPr algn="r"/>
            <a:r>
              <a:rPr lang="en-US" sz="2800" dirty="0">
                <a:latin typeface="Optima" panose="02000503060000020004" pitchFamily="2" charset="0"/>
                <a:cs typeface="Arial"/>
              </a:rPr>
              <a:t>Source of </a:t>
            </a:r>
            <a:r>
              <a:rPr lang="en-US" sz="2800" i="1" dirty="0" err="1">
                <a:latin typeface="Optima" panose="02000503060000020004" pitchFamily="2" charset="0"/>
                <a:cs typeface="Arial"/>
              </a:rPr>
              <a:t>Gracilaria</a:t>
            </a:r>
            <a:r>
              <a:rPr lang="en-US" sz="2800" i="1" dirty="0">
                <a:latin typeface="Optima" panose="02000503060000020004" pitchFamily="2" charset="0"/>
                <a:cs typeface="Arial"/>
              </a:rPr>
              <a:t> </a:t>
            </a:r>
            <a:r>
              <a:rPr lang="en-US" sz="2800" i="1" dirty="0" err="1">
                <a:latin typeface="Optima" panose="02000503060000020004" pitchFamily="2" charset="0"/>
                <a:cs typeface="Arial"/>
              </a:rPr>
              <a:t>vermiculophylla</a:t>
            </a:r>
            <a:r>
              <a:rPr lang="en-US" sz="2800" i="1" dirty="0">
                <a:latin typeface="Optima" panose="02000503060000020004" pitchFamily="2" charset="0"/>
                <a:cs typeface="Arial"/>
              </a:rPr>
              <a:t> </a:t>
            </a:r>
            <a:r>
              <a:rPr lang="en-US" sz="2800" dirty="0">
                <a:latin typeface="Optima" panose="02000503060000020004" pitchFamily="2" charset="0"/>
                <a:cs typeface="Arial"/>
              </a:rPr>
              <a:t>is Miyagi Japan</a:t>
            </a:r>
          </a:p>
        </p:txBody>
      </p:sp>
      <p:pic>
        <p:nvPicPr>
          <p:cNvPr id="3" name="Picture 2">
            <a:extLst>
              <a:ext uri="{FF2B5EF4-FFF2-40B4-BE49-F238E27FC236}">
                <a16:creationId xmlns:a16="http://schemas.microsoft.com/office/drawing/2014/main" id="{1CFCE79B-AA45-0BE8-DDEA-09066F3839CF}"/>
              </a:ext>
            </a:extLst>
          </p:cNvPr>
          <p:cNvPicPr>
            <a:picLocks noChangeAspect="1"/>
          </p:cNvPicPr>
          <p:nvPr/>
        </p:nvPicPr>
        <p:blipFill rotWithShape="1">
          <a:blip r:embed="rId3"/>
          <a:srcRect t="2153"/>
          <a:stretch/>
        </p:blipFill>
        <p:spPr>
          <a:xfrm>
            <a:off x="4891034" y="916073"/>
            <a:ext cx="4050027" cy="3743654"/>
          </a:xfrm>
          <a:prstGeom prst="rect">
            <a:avLst/>
          </a:prstGeom>
        </p:spPr>
      </p:pic>
      <p:pic>
        <p:nvPicPr>
          <p:cNvPr id="5" name="Picture 4">
            <a:extLst>
              <a:ext uri="{FF2B5EF4-FFF2-40B4-BE49-F238E27FC236}">
                <a16:creationId xmlns:a16="http://schemas.microsoft.com/office/drawing/2014/main" id="{60AC96C1-12D4-367B-25BC-14A150D6896F}"/>
              </a:ext>
            </a:extLst>
          </p:cNvPr>
          <p:cNvPicPr>
            <a:picLocks noChangeAspect="1"/>
          </p:cNvPicPr>
          <p:nvPr/>
        </p:nvPicPr>
        <p:blipFill>
          <a:blip r:embed="rId4"/>
          <a:stretch>
            <a:fillRect/>
          </a:stretch>
        </p:blipFill>
        <p:spPr>
          <a:xfrm>
            <a:off x="-9975" y="860774"/>
            <a:ext cx="4688830" cy="3275530"/>
          </a:xfrm>
          <a:prstGeom prst="rect">
            <a:avLst/>
          </a:prstGeom>
        </p:spPr>
      </p:pic>
      <p:sp>
        <p:nvSpPr>
          <p:cNvPr id="7" name="TextBox 6">
            <a:extLst>
              <a:ext uri="{FF2B5EF4-FFF2-40B4-BE49-F238E27FC236}">
                <a16:creationId xmlns:a16="http://schemas.microsoft.com/office/drawing/2014/main" id="{DC616B06-5FE5-F4D1-14E8-FE2834464744}"/>
              </a:ext>
            </a:extLst>
          </p:cNvPr>
          <p:cNvSpPr txBox="1"/>
          <p:nvPr/>
        </p:nvSpPr>
        <p:spPr>
          <a:xfrm rot="5400000">
            <a:off x="8398926" y="2484155"/>
            <a:ext cx="931922" cy="400110"/>
          </a:xfrm>
          <a:prstGeom prst="rect">
            <a:avLst/>
          </a:prstGeom>
          <a:solidFill>
            <a:schemeClr val="bg1"/>
          </a:solidFill>
        </p:spPr>
        <p:txBody>
          <a:bodyPr wrap="none" rtlCol="0">
            <a:spAutoFit/>
          </a:bodyPr>
          <a:lstStyle/>
          <a:p>
            <a:r>
              <a:rPr lang="en-US" sz="2000" dirty="0">
                <a:latin typeface="Optima" panose="02000503060000020004" pitchFamily="2" charset="0"/>
              </a:rPr>
              <a:t>Miyagi</a:t>
            </a:r>
          </a:p>
        </p:txBody>
      </p:sp>
      <p:sp>
        <p:nvSpPr>
          <p:cNvPr id="10" name="Rectangle 9">
            <a:extLst>
              <a:ext uri="{FF2B5EF4-FFF2-40B4-BE49-F238E27FC236}">
                <a16:creationId xmlns:a16="http://schemas.microsoft.com/office/drawing/2014/main" id="{62D1020A-62D4-DB69-F1CD-689837AF2802}"/>
              </a:ext>
            </a:extLst>
          </p:cNvPr>
          <p:cNvSpPr/>
          <p:nvPr/>
        </p:nvSpPr>
        <p:spPr>
          <a:xfrm>
            <a:off x="6916047" y="897204"/>
            <a:ext cx="181438" cy="349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898F3A-EB16-AEA0-4251-EC87C2F7C4EC}"/>
              </a:ext>
            </a:extLst>
          </p:cNvPr>
          <p:cNvSpPr/>
          <p:nvPr/>
        </p:nvSpPr>
        <p:spPr>
          <a:xfrm>
            <a:off x="6947131" y="4637337"/>
            <a:ext cx="468406" cy="349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D6254C7-C365-2B75-C074-E5C9B4BD9422}"/>
              </a:ext>
            </a:extLst>
          </p:cNvPr>
          <p:cNvSpPr txBox="1"/>
          <p:nvPr/>
        </p:nvSpPr>
        <p:spPr>
          <a:xfrm>
            <a:off x="130170" y="4622018"/>
            <a:ext cx="4572000" cy="369332"/>
          </a:xfrm>
          <a:prstGeom prst="rect">
            <a:avLst/>
          </a:prstGeom>
          <a:noFill/>
        </p:spPr>
        <p:txBody>
          <a:bodyPr wrap="square">
            <a:spAutoFit/>
          </a:bodyPr>
          <a:lstStyle/>
          <a:p>
            <a:r>
              <a:rPr lang="en-US" dirty="0">
                <a:latin typeface="Optima" panose="02000503060000020004" pitchFamily="2" charset="0"/>
              </a:rPr>
              <a:t>Cross validation accuracy = 100%</a:t>
            </a:r>
          </a:p>
        </p:txBody>
      </p:sp>
      <p:sp>
        <p:nvSpPr>
          <p:cNvPr id="15" name="Rectangle 14">
            <a:extLst>
              <a:ext uri="{FF2B5EF4-FFF2-40B4-BE49-F238E27FC236}">
                <a16:creationId xmlns:a16="http://schemas.microsoft.com/office/drawing/2014/main" id="{6C8914C3-2CC1-C296-DFBC-C58BB81779A1}"/>
              </a:ext>
            </a:extLst>
          </p:cNvPr>
          <p:cNvSpPr/>
          <p:nvPr/>
        </p:nvSpPr>
        <p:spPr>
          <a:xfrm rot="5019025">
            <a:off x="7075824" y="4416739"/>
            <a:ext cx="225305" cy="3495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6A866E4-4A90-A587-2F10-AE94EFE3FAA6}"/>
              </a:ext>
            </a:extLst>
          </p:cNvPr>
          <p:cNvSpPr txBox="1"/>
          <p:nvPr/>
        </p:nvSpPr>
        <p:spPr>
          <a:xfrm rot="1502779">
            <a:off x="5388995" y="4206197"/>
            <a:ext cx="1180131" cy="707886"/>
          </a:xfrm>
          <a:prstGeom prst="rect">
            <a:avLst/>
          </a:prstGeom>
          <a:solidFill>
            <a:schemeClr val="bg1"/>
          </a:solidFill>
        </p:spPr>
        <p:txBody>
          <a:bodyPr wrap="none" rtlCol="0">
            <a:spAutoFit/>
          </a:bodyPr>
          <a:lstStyle/>
          <a:p>
            <a:pPr algn="ctr"/>
            <a:r>
              <a:rPr lang="en-US" sz="2000" dirty="0">
                <a:latin typeface="Optima" panose="02000503060000020004" pitchFamily="2" charset="0"/>
              </a:rPr>
              <a:t>Northern</a:t>
            </a:r>
          </a:p>
          <a:p>
            <a:pPr algn="ctr"/>
            <a:r>
              <a:rPr lang="en-US" sz="2000" dirty="0">
                <a:latin typeface="Optima" panose="02000503060000020004" pitchFamily="2" charset="0"/>
              </a:rPr>
              <a:t>Europe</a:t>
            </a:r>
          </a:p>
        </p:txBody>
      </p:sp>
      <p:sp>
        <p:nvSpPr>
          <p:cNvPr id="17" name="TextBox 16">
            <a:extLst>
              <a:ext uri="{FF2B5EF4-FFF2-40B4-BE49-F238E27FC236}">
                <a16:creationId xmlns:a16="http://schemas.microsoft.com/office/drawing/2014/main" id="{637C1E05-2BA0-A673-D848-861348D07A5F}"/>
              </a:ext>
            </a:extLst>
          </p:cNvPr>
          <p:cNvSpPr txBox="1"/>
          <p:nvPr/>
        </p:nvSpPr>
        <p:spPr>
          <a:xfrm rot="4999732">
            <a:off x="4407696" y="2657206"/>
            <a:ext cx="1167307" cy="707886"/>
          </a:xfrm>
          <a:prstGeom prst="rect">
            <a:avLst/>
          </a:prstGeom>
          <a:solidFill>
            <a:schemeClr val="bg1"/>
          </a:solidFill>
        </p:spPr>
        <p:txBody>
          <a:bodyPr wrap="none" rtlCol="0">
            <a:spAutoFit/>
          </a:bodyPr>
          <a:lstStyle/>
          <a:p>
            <a:pPr algn="ctr"/>
            <a:r>
              <a:rPr lang="en-US" sz="2000" dirty="0">
                <a:latin typeface="Optima" panose="02000503060000020004" pitchFamily="2" charset="0"/>
              </a:rPr>
              <a:t>Southern</a:t>
            </a:r>
          </a:p>
          <a:p>
            <a:pPr algn="ctr"/>
            <a:r>
              <a:rPr lang="en-US" sz="2000" dirty="0">
                <a:latin typeface="Optima" panose="02000503060000020004" pitchFamily="2" charset="0"/>
              </a:rPr>
              <a:t>Europe</a:t>
            </a:r>
          </a:p>
        </p:txBody>
      </p:sp>
      <p:sp>
        <p:nvSpPr>
          <p:cNvPr id="18" name="TextBox 17">
            <a:extLst>
              <a:ext uri="{FF2B5EF4-FFF2-40B4-BE49-F238E27FC236}">
                <a16:creationId xmlns:a16="http://schemas.microsoft.com/office/drawing/2014/main" id="{ED62DD63-8D2C-E94F-F697-857C77CBB970}"/>
              </a:ext>
            </a:extLst>
          </p:cNvPr>
          <p:cNvSpPr txBox="1"/>
          <p:nvPr/>
        </p:nvSpPr>
        <p:spPr>
          <a:xfrm rot="18875465">
            <a:off x="4965221" y="1269260"/>
            <a:ext cx="1265091" cy="400110"/>
          </a:xfrm>
          <a:prstGeom prst="rect">
            <a:avLst/>
          </a:prstGeom>
          <a:solidFill>
            <a:schemeClr val="bg1"/>
          </a:solidFill>
        </p:spPr>
        <p:txBody>
          <a:bodyPr wrap="none" rtlCol="0">
            <a:spAutoFit/>
          </a:bodyPr>
          <a:lstStyle/>
          <a:p>
            <a:pPr algn="ctr"/>
            <a:r>
              <a:rPr lang="en-US" sz="2000" dirty="0">
                <a:latin typeface="Optima" panose="02000503060000020004" pitchFamily="2" charset="0"/>
              </a:rPr>
              <a:t>California</a:t>
            </a:r>
          </a:p>
        </p:txBody>
      </p:sp>
      <p:sp>
        <p:nvSpPr>
          <p:cNvPr id="19" name="TextBox 18">
            <a:extLst>
              <a:ext uri="{FF2B5EF4-FFF2-40B4-BE49-F238E27FC236}">
                <a16:creationId xmlns:a16="http://schemas.microsoft.com/office/drawing/2014/main" id="{AFE19F77-F395-9A53-A347-AA2BB5B7C1EF}"/>
              </a:ext>
            </a:extLst>
          </p:cNvPr>
          <p:cNvSpPr txBox="1"/>
          <p:nvPr/>
        </p:nvSpPr>
        <p:spPr>
          <a:xfrm rot="20828424">
            <a:off x="5971458" y="438342"/>
            <a:ext cx="1026242" cy="707886"/>
          </a:xfrm>
          <a:prstGeom prst="rect">
            <a:avLst/>
          </a:prstGeom>
          <a:solidFill>
            <a:schemeClr val="bg1"/>
          </a:solidFill>
        </p:spPr>
        <p:txBody>
          <a:bodyPr wrap="none" rtlCol="0">
            <a:spAutoFit/>
          </a:bodyPr>
          <a:lstStyle/>
          <a:p>
            <a:pPr algn="ctr"/>
            <a:r>
              <a:rPr lang="en-US" sz="2000" dirty="0">
                <a:latin typeface="Optima" panose="02000503060000020004" pitchFamily="2" charset="0"/>
              </a:rPr>
              <a:t>Canada</a:t>
            </a:r>
          </a:p>
          <a:p>
            <a:pPr algn="ctr"/>
            <a:r>
              <a:rPr lang="en-US" sz="2000" dirty="0">
                <a:latin typeface="Optima" panose="02000503060000020004" pitchFamily="2" charset="0"/>
              </a:rPr>
              <a:t>WA</a:t>
            </a:r>
          </a:p>
        </p:txBody>
      </p:sp>
    </p:spTree>
    <p:extLst>
      <p:ext uri="{BB962C8B-B14F-4D97-AF65-F5344CB8AC3E}">
        <p14:creationId xmlns:p14="http://schemas.microsoft.com/office/powerpoint/2010/main" val="385863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D4C0D-47CA-78E8-B45A-089A1ABA8355}"/>
              </a:ext>
            </a:extLst>
          </p:cNvPr>
          <p:cNvPicPr>
            <a:picLocks noChangeAspect="1"/>
          </p:cNvPicPr>
          <p:nvPr/>
        </p:nvPicPr>
        <p:blipFill>
          <a:blip r:embed="rId2"/>
          <a:stretch>
            <a:fillRect/>
          </a:stretch>
        </p:blipFill>
        <p:spPr>
          <a:xfrm>
            <a:off x="4680807" y="2099352"/>
            <a:ext cx="1564430" cy="1471230"/>
          </a:xfrm>
          <a:prstGeom prst="rect">
            <a:avLst/>
          </a:prstGeom>
        </p:spPr>
      </p:pic>
      <p:pic>
        <p:nvPicPr>
          <p:cNvPr id="9" name="Picture 8">
            <a:extLst>
              <a:ext uri="{FF2B5EF4-FFF2-40B4-BE49-F238E27FC236}">
                <a16:creationId xmlns:a16="http://schemas.microsoft.com/office/drawing/2014/main" id="{7284686B-943F-4356-4E5C-7748D12795BB}"/>
              </a:ext>
            </a:extLst>
          </p:cNvPr>
          <p:cNvPicPr>
            <a:picLocks noChangeAspect="1"/>
          </p:cNvPicPr>
          <p:nvPr/>
        </p:nvPicPr>
        <p:blipFill rotWithShape="1">
          <a:blip r:embed="rId3"/>
          <a:srcRect l="2948" t="6112" r="3567" b="5572"/>
          <a:stretch/>
        </p:blipFill>
        <p:spPr>
          <a:xfrm>
            <a:off x="112630" y="380104"/>
            <a:ext cx="3781055" cy="2455760"/>
          </a:xfrm>
          <a:prstGeom prst="rect">
            <a:avLst/>
          </a:prstGeom>
          <a:ln>
            <a:solidFill>
              <a:schemeClr val="tx1"/>
            </a:solidFill>
          </a:ln>
        </p:spPr>
      </p:pic>
      <p:sp>
        <p:nvSpPr>
          <p:cNvPr id="14" name="Down Arrow 13">
            <a:extLst>
              <a:ext uri="{FF2B5EF4-FFF2-40B4-BE49-F238E27FC236}">
                <a16:creationId xmlns:a16="http://schemas.microsoft.com/office/drawing/2014/main" id="{61D169B3-C9D9-22DA-FD07-6C445CB7091F}"/>
              </a:ext>
            </a:extLst>
          </p:cNvPr>
          <p:cNvSpPr/>
          <p:nvPr/>
        </p:nvSpPr>
        <p:spPr>
          <a:xfrm rot="18085941">
            <a:off x="3417309" y="1203701"/>
            <a:ext cx="1073426" cy="1808372"/>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12B9A2-0F70-D43A-3B59-3399FC422965}"/>
              </a:ext>
            </a:extLst>
          </p:cNvPr>
          <p:cNvPicPr>
            <a:picLocks noChangeAspect="1"/>
          </p:cNvPicPr>
          <p:nvPr/>
        </p:nvPicPr>
        <p:blipFill>
          <a:blip r:embed="rId4"/>
          <a:stretch>
            <a:fillRect/>
          </a:stretch>
        </p:blipFill>
        <p:spPr>
          <a:xfrm>
            <a:off x="6303165" y="2056116"/>
            <a:ext cx="1492249" cy="1403349"/>
          </a:xfrm>
          <a:prstGeom prst="rect">
            <a:avLst/>
          </a:prstGeom>
        </p:spPr>
      </p:pic>
      <p:pic>
        <p:nvPicPr>
          <p:cNvPr id="8" name="Picture 7">
            <a:extLst>
              <a:ext uri="{FF2B5EF4-FFF2-40B4-BE49-F238E27FC236}">
                <a16:creationId xmlns:a16="http://schemas.microsoft.com/office/drawing/2014/main" id="{1CF8A8E4-24D8-760B-412D-910A327523AB}"/>
              </a:ext>
            </a:extLst>
          </p:cNvPr>
          <p:cNvPicPr>
            <a:picLocks noChangeAspect="1"/>
          </p:cNvPicPr>
          <p:nvPr/>
        </p:nvPicPr>
        <p:blipFill>
          <a:blip r:embed="rId5"/>
          <a:stretch>
            <a:fillRect/>
          </a:stretch>
        </p:blipFill>
        <p:spPr>
          <a:xfrm>
            <a:off x="4691816" y="3597796"/>
            <a:ext cx="1564430" cy="1471230"/>
          </a:xfrm>
          <a:prstGeom prst="rect">
            <a:avLst/>
          </a:prstGeom>
        </p:spPr>
      </p:pic>
      <p:pic>
        <p:nvPicPr>
          <p:cNvPr id="12" name="Picture 11">
            <a:extLst>
              <a:ext uri="{FF2B5EF4-FFF2-40B4-BE49-F238E27FC236}">
                <a16:creationId xmlns:a16="http://schemas.microsoft.com/office/drawing/2014/main" id="{C14E188E-D463-0CD4-D2FE-FAAC3777CB75}"/>
              </a:ext>
            </a:extLst>
          </p:cNvPr>
          <p:cNvPicPr>
            <a:picLocks noChangeAspect="1"/>
          </p:cNvPicPr>
          <p:nvPr/>
        </p:nvPicPr>
        <p:blipFill>
          <a:blip r:embed="rId6"/>
          <a:stretch>
            <a:fillRect/>
          </a:stretch>
        </p:blipFill>
        <p:spPr>
          <a:xfrm>
            <a:off x="6145847" y="3597374"/>
            <a:ext cx="1564430" cy="1471230"/>
          </a:xfrm>
          <a:prstGeom prst="rect">
            <a:avLst/>
          </a:prstGeom>
        </p:spPr>
      </p:pic>
      <p:sp>
        <p:nvSpPr>
          <p:cNvPr id="15" name="TextBox 14">
            <a:extLst>
              <a:ext uri="{FF2B5EF4-FFF2-40B4-BE49-F238E27FC236}">
                <a16:creationId xmlns:a16="http://schemas.microsoft.com/office/drawing/2014/main" id="{6E27D586-064C-8840-E7E9-91060EB12579}"/>
              </a:ext>
            </a:extLst>
          </p:cNvPr>
          <p:cNvSpPr txBox="1"/>
          <p:nvPr/>
        </p:nvSpPr>
        <p:spPr>
          <a:xfrm rot="1727436">
            <a:off x="3249626" y="1920601"/>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Tree>
    <p:extLst>
      <p:ext uri="{BB962C8B-B14F-4D97-AF65-F5344CB8AC3E}">
        <p14:creationId xmlns:p14="http://schemas.microsoft.com/office/powerpoint/2010/main" val="1558569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765AA4-F308-4E59-2638-C0F83189E84F}"/>
              </a:ext>
            </a:extLst>
          </p:cNvPr>
          <p:cNvPicPr>
            <a:picLocks noChangeAspect="1"/>
          </p:cNvPicPr>
          <p:nvPr/>
        </p:nvPicPr>
        <p:blipFill>
          <a:blip r:embed="rId2"/>
          <a:stretch>
            <a:fillRect/>
          </a:stretch>
        </p:blipFill>
        <p:spPr>
          <a:xfrm>
            <a:off x="4680807" y="2099352"/>
            <a:ext cx="1564430" cy="1471230"/>
          </a:xfrm>
          <a:prstGeom prst="rect">
            <a:avLst/>
          </a:prstGeom>
        </p:spPr>
      </p:pic>
      <p:pic>
        <p:nvPicPr>
          <p:cNvPr id="7" name="Picture 6">
            <a:extLst>
              <a:ext uri="{FF2B5EF4-FFF2-40B4-BE49-F238E27FC236}">
                <a16:creationId xmlns:a16="http://schemas.microsoft.com/office/drawing/2014/main" id="{D9059324-4FF7-FA65-EF66-28EDF3DED244}"/>
              </a:ext>
            </a:extLst>
          </p:cNvPr>
          <p:cNvPicPr>
            <a:picLocks noChangeAspect="1"/>
          </p:cNvPicPr>
          <p:nvPr/>
        </p:nvPicPr>
        <p:blipFill>
          <a:blip r:embed="rId3"/>
          <a:stretch>
            <a:fillRect/>
          </a:stretch>
        </p:blipFill>
        <p:spPr>
          <a:xfrm>
            <a:off x="6303165" y="2056116"/>
            <a:ext cx="1492249" cy="1403349"/>
          </a:xfrm>
          <a:prstGeom prst="rect">
            <a:avLst/>
          </a:prstGeom>
        </p:spPr>
      </p:pic>
      <p:pic>
        <p:nvPicPr>
          <p:cNvPr id="9" name="Picture 8">
            <a:extLst>
              <a:ext uri="{FF2B5EF4-FFF2-40B4-BE49-F238E27FC236}">
                <a16:creationId xmlns:a16="http://schemas.microsoft.com/office/drawing/2014/main" id="{7284686B-943F-4356-4E5C-7748D12795BB}"/>
              </a:ext>
            </a:extLst>
          </p:cNvPr>
          <p:cNvPicPr>
            <a:picLocks noChangeAspect="1"/>
          </p:cNvPicPr>
          <p:nvPr/>
        </p:nvPicPr>
        <p:blipFill rotWithShape="1">
          <a:blip r:embed="rId4"/>
          <a:srcRect l="2948" t="6112" r="3567" b="5572"/>
          <a:stretch/>
        </p:blipFill>
        <p:spPr>
          <a:xfrm>
            <a:off x="112630" y="380104"/>
            <a:ext cx="3781055" cy="2455760"/>
          </a:xfrm>
          <a:prstGeom prst="rect">
            <a:avLst/>
          </a:prstGeom>
          <a:ln>
            <a:solidFill>
              <a:schemeClr val="tx1"/>
            </a:solidFill>
          </a:ln>
        </p:spPr>
      </p:pic>
      <p:pic>
        <p:nvPicPr>
          <p:cNvPr id="10" name="Picture 9">
            <a:extLst>
              <a:ext uri="{FF2B5EF4-FFF2-40B4-BE49-F238E27FC236}">
                <a16:creationId xmlns:a16="http://schemas.microsoft.com/office/drawing/2014/main" id="{C3EC2B2E-7448-95A5-B358-89619A870158}"/>
              </a:ext>
            </a:extLst>
          </p:cNvPr>
          <p:cNvPicPr>
            <a:picLocks noChangeAspect="1"/>
          </p:cNvPicPr>
          <p:nvPr/>
        </p:nvPicPr>
        <p:blipFill>
          <a:blip r:embed="rId5"/>
          <a:stretch>
            <a:fillRect/>
          </a:stretch>
        </p:blipFill>
        <p:spPr>
          <a:xfrm>
            <a:off x="4691816" y="3597796"/>
            <a:ext cx="1564430" cy="1471230"/>
          </a:xfrm>
          <a:prstGeom prst="rect">
            <a:avLst/>
          </a:prstGeom>
        </p:spPr>
      </p:pic>
      <p:pic>
        <p:nvPicPr>
          <p:cNvPr id="11" name="Picture 10">
            <a:extLst>
              <a:ext uri="{FF2B5EF4-FFF2-40B4-BE49-F238E27FC236}">
                <a16:creationId xmlns:a16="http://schemas.microsoft.com/office/drawing/2014/main" id="{95D19ECA-0930-F50F-AC7F-1B2FED07DC0B}"/>
              </a:ext>
            </a:extLst>
          </p:cNvPr>
          <p:cNvPicPr>
            <a:picLocks noChangeAspect="1"/>
          </p:cNvPicPr>
          <p:nvPr/>
        </p:nvPicPr>
        <p:blipFill>
          <a:blip r:embed="rId6"/>
          <a:stretch>
            <a:fillRect/>
          </a:stretch>
        </p:blipFill>
        <p:spPr>
          <a:xfrm>
            <a:off x="6145847" y="3597374"/>
            <a:ext cx="1564430" cy="1471230"/>
          </a:xfrm>
          <a:prstGeom prst="rect">
            <a:avLst/>
          </a:prstGeom>
        </p:spPr>
      </p:pic>
      <p:pic>
        <p:nvPicPr>
          <p:cNvPr id="12" name="Picture 11">
            <a:extLst>
              <a:ext uri="{FF2B5EF4-FFF2-40B4-BE49-F238E27FC236}">
                <a16:creationId xmlns:a16="http://schemas.microsoft.com/office/drawing/2014/main" id="{3160C46D-ABEC-B757-2407-E67D63783543}"/>
              </a:ext>
            </a:extLst>
          </p:cNvPr>
          <p:cNvPicPr>
            <a:picLocks noChangeAspect="1"/>
          </p:cNvPicPr>
          <p:nvPr/>
        </p:nvPicPr>
        <p:blipFill>
          <a:blip r:embed="rId7"/>
          <a:stretch>
            <a:fillRect/>
          </a:stretch>
        </p:blipFill>
        <p:spPr>
          <a:xfrm>
            <a:off x="4395519" y="67138"/>
            <a:ext cx="1564430" cy="1471230"/>
          </a:xfrm>
          <a:prstGeom prst="rect">
            <a:avLst/>
          </a:prstGeom>
        </p:spPr>
      </p:pic>
      <p:sp>
        <p:nvSpPr>
          <p:cNvPr id="14" name="Down Arrow 13">
            <a:extLst>
              <a:ext uri="{FF2B5EF4-FFF2-40B4-BE49-F238E27FC236}">
                <a16:creationId xmlns:a16="http://schemas.microsoft.com/office/drawing/2014/main" id="{61D169B3-C9D9-22DA-FD07-6C445CB7091F}"/>
              </a:ext>
            </a:extLst>
          </p:cNvPr>
          <p:cNvSpPr/>
          <p:nvPr/>
        </p:nvSpPr>
        <p:spPr>
          <a:xfrm rot="18085941">
            <a:off x="3417309" y="1203701"/>
            <a:ext cx="1073426" cy="1808372"/>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27D586-064C-8840-E7E9-91060EB12579}"/>
              </a:ext>
            </a:extLst>
          </p:cNvPr>
          <p:cNvSpPr txBox="1"/>
          <p:nvPr/>
        </p:nvSpPr>
        <p:spPr>
          <a:xfrm rot="1727436">
            <a:off x="3249626" y="1920601"/>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
        <p:nvSpPr>
          <p:cNvPr id="16" name="Down Arrow 15">
            <a:extLst>
              <a:ext uri="{FF2B5EF4-FFF2-40B4-BE49-F238E27FC236}">
                <a16:creationId xmlns:a16="http://schemas.microsoft.com/office/drawing/2014/main" id="{E68B2207-EEA2-C9D1-0CD1-389C2EE45589}"/>
              </a:ext>
            </a:extLst>
          </p:cNvPr>
          <p:cNvSpPr/>
          <p:nvPr/>
        </p:nvSpPr>
        <p:spPr>
          <a:xfrm rot="16200000">
            <a:off x="3612369" y="285989"/>
            <a:ext cx="646872" cy="1022198"/>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37C441A-55F2-80C4-9ED2-74D63BCBCD34}"/>
              </a:ext>
            </a:extLst>
          </p:cNvPr>
          <p:cNvSpPr txBox="1"/>
          <p:nvPr/>
        </p:nvSpPr>
        <p:spPr>
          <a:xfrm rot="21518132">
            <a:off x="3433712" y="630921"/>
            <a:ext cx="1059283" cy="307777"/>
          </a:xfrm>
          <a:prstGeom prst="rect">
            <a:avLst/>
          </a:prstGeom>
          <a:noFill/>
        </p:spPr>
        <p:txBody>
          <a:bodyPr wrap="square">
            <a:spAutoFit/>
          </a:bodyPr>
          <a:lstStyle/>
          <a:p>
            <a:r>
              <a:rPr lang="en-US" sz="1400" dirty="0">
                <a:latin typeface="Optima" panose="02000503060000020004" pitchFamily="2" charset="0"/>
                <a:cs typeface="Arial"/>
              </a:rPr>
              <a:t>Hokkaido</a:t>
            </a:r>
            <a:endParaRPr lang="en-US" sz="1400" dirty="0"/>
          </a:p>
        </p:txBody>
      </p:sp>
    </p:spTree>
    <p:extLst>
      <p:ext uri="{BB962C8B-B14F-4D97-AF65-F5344CB8AC3E}">
        <p14:creationId xmlns:p14="http://schemas.microsoft.com/office/powerpoint/2010/main" val="1941846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19E9D6-2D89-63F9-9373-0D35E7816735}"/>
              </a:ext>
            </a:extLst>
          </p:cNvPr>
          <p:cNvPicPr>
            <a:picLocks noChangeAspect="1"/>
          </p:cNvPicPr>
          <p:nvPr/>
        </p:nvPicPr>
        <p:blipFill>
          <a:blip r:embed="rId2"/>
          <a:stretch>
            <a:fillRect/>
          </a:stretch>
        </p:blipFill>
        <p:spPr>
          <a:xfrm>
            <a:off x="4680807" y="2099352"/>
            <a:ext cx="1564430" cy="1471230"/>
          </a:xfrm>
          <a:prstGeom prst="rect">
            <a:avLst/>
          </a:prstGeom>
        </p:spPr>
      </p:pic>
      <p:pic>
        <p:nvPicPr>
          <p:cNvPr id="9" name="Picture 8">
            <a:extLst>
              <a:ext uri="{FF2B5EF4-FFF2-40B4-BE49-F238E27FC236}">
                <a16:creationId xmlns:a16="http://schemas.microsoft.com/office/drawing/2014/main" id="{7284686B-943F-4356-4E5C-7748D12795BB}"/>
              </a:ext>
            </a:extLst>
          </p:cNvPr>
          <p:cNvPicPr>
            <a:picLocks noChangeAspect="1"/>
          </p:cNvPicPr>
          <p:nvPr/>
        </p:nvPicPr>
        <p:blipFill rotWithShape="1">
          <a:blip r:embed="rId3"/>
          <a:srcRect l="2948" t="6112" r="3567" b="5572"/>
          <a:stretch/>
        </p:blipFill>
        <p:spPr>
          <a:xfrm>
            <a:off x="112630" y="380104"/>
            <a:ext cx="3781055" cy="2455760"/>
          </a:xfrm>
          <a:prstGeom prst="rect">
            <a:avLst/>
          </a:prstGeom>
          <a:ln>
            <a:solidFill>
              <a:schemeClr val="tx1"/>
            </a:solidFill>
          </a:ln>
        </p:spPr>
      </p:pic>
      <p:pic>
        <p:nvPicPr>
          <p:cNvPr id="12" name="Picture 11">
            <a:extLst>
              <a:ext uri="{FF2B5EF4-FFF2-40B4-BE49-F238E27FC236}">
                <a16:creationId xmlns:a16="http://schemas.microsoft.com/office/drawing/2014/main" id="{3160C46D-ABEC-B757-2407-E67D63783543}"/>
              </a:ext>
            </a:extLst>
          </p:cNvPr>
          <p:cNvPicPr>
            <a:picLocks noChangeAspect="1"/>
          </p:cNvPicPr>
          <p:nvPr/>
        </p:nvPicPr>
        <p:blipFill>
          <a:blip r:embed="rId4"/>
          <a:stretch>
            <a:fillRect/>
          </a:stretch>
        </p:blipFill>
        <p:spPr>
          <a:xfrm>
            <a:off x="4395519" y="67138"/>
            <a:ext cx="1564430" cy="1471230"/>
          </a:xfrm>
          <a:prstGeom prst="rect">
            <a:avLst/>
          </a:prstGeom>
        </p:spPr>
      </p:pic>
      <p:pic>
        <p:nvPicPr>
          <p:cNvPr id="13" name="Picture 12">
            <a:extLst>
              <a:ext uri="{FF2B5EF4-FFF2-40B4-BE49-F238E27FC236}">
                <a16:creationId xmlns:a16="http://schemas.microsoft.com/office/drawing/2014/main" id="{F0CBFC82-5244-D3F1-BAC6-1F31CBD4DBE2}"/>
              </a:ext>
            </a:extLst>
          </p:cNvPr>
          <p:cNvPicPr>
            <a:picLocks noChangeAspect="1"/>
          </p:cNvPicPr>
          <p:nvPr/>
        </p:nvPicPr>
        <p:blipFill>
          <a:blip r:embed="rId5"/>
          <a:stretch>
            <a:fillRect/>
          </a:stretch>
        </p:blipFill>
        <p:spPr>
          <a:xfrm>
            <a:off x="2591061" y="3615524"/>
            <a:ext cx="1344744" cy="1471230"/>
          </a:xfrm>
          <a:prstGeom prst="rect">
            <a:avLst/>
          </a:prstGeom>
        </p:spPr>
      </p:pic>
      <p:sp>
        <p:nvSpPr>
          <p:cNvPr id="14" name="Down Arrow 13">
            <a:extLst>
              <a:ext uri="{FF2B5EF4-FFF2-40B4-BE49-F238E27FC236}">
                <a16:creationId xmlns:a16="http://schemas.microsoft.com/office/drawing/2014/main" id="{61D169B3-C9D9-22DA-FD07-6C445CB7091F}"/>
              </a:ext>
            </a:extLst>
          </p:cNvPr>
          <p:cNvSpPr/>
          <p:nvPr/>
        </p:nvSpPr>
        <p:spPr>
          <a:xfrm rot="18085941">
            <a:off x="3417309" y="1203701"/>
            <a:ext cx="1073426" cy="1808372"/>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27D586-064C-8840-E7E9-91060EB12579}"/>
              </a:ext>
            </a:extLst>
          </p:cNvPr>
          <p:cNvSpPr txBox="1"/>
          <p:nvPr/>
        </p:nvSpPr>
        <p:spPr>
          <a:xfrm rot="1727436">
            <a:off x="3249626" y="1920601"/>
            <a:ext cx="1755790" cy="461665"/>
          </a:xfrm>
          <a:prstGeom prst="rect">
            <a:avLst/>
          </a:prstGeom>
          <a:noFill/>
        </p:spPr>
        <p:txBody>
          <a:bodyPr wrap="square">
            <a:spAutoFit/>
          </a:bodyPr>
          <a:lstStyle/>
          <a:p>
            <a:r>
              <a:rPr lang="en-US" sz="2400" dirty="0">
                <a:latin typeface="Optima" panose="02000503060000020004" pitchFamily="2" charset="0"/>
                <a:cs typeface="Arial"/>
              </a:rPr>
              <a:t>Miyagi</a:t>
            </a:r>
            <a:endParaRPr lang="en-US" sz="2400" dirty="0"/>
          </a:p>
        </p:txBody>
      </p:sp>
      <p:sp>
        <p:nvSpPr>
          <p:cNvPr id="16" name="Down Arrow 15">
            <a:extLst>
              <a:ext uri="{FF2B5EF4-FFF2-40B4-BE49-F238E27FC236}">
                <a16:creationId xmlns:a16="http://schemas.microsoft.com/office/drawing/2014/main" id="{E68B2207-EEA2-C9D1-0CD1-389C2EE45589}"/>
              </a:ext>
            </a:extLst>
          </p:cNvPr>
          <p:cNvSpPr/>
          <p:nvPr/>
        </p:nvSpPr>
        <p:spPr>
          <a:xfrm rot="16200000">
            <a:off x="3612369" y="285989"/>
            <a:ext cx="646872" cy="1022198"/>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37C441A-55F2-80C4-9ED2-74D63BCBCD34}"/>
              </a:ext>
            </a:extLst>
          </p:cNvPr>
          <p:cNvSpPr txBox="1"/>
          <p:nvPr/>
        </p:nvSpPr>
        <p:spPr>
          <a:xfrm rot="21518132">
            <a:off x="3433712" y="630921"/>
            <a:ext cx="1059283" cy="307777"/>
          </a:xfrm>
          <a:prstGeom prst="rect">
            <a:avLst/>
          </a:prstGeom>
          <a:noFill/>
        </p:spPr>
        <p:txBody>
          <a:bodyPr wrap="square">
            <a:spAutoFit/>
          </a:bodyPr>
          <a:lstStyle/>
          <a:p>
            <a:r>
              <a:rPr lang="en-US" sz="1400" dirty="0">
                <a:latin typeface="Optima" panose="02000503060000020004" pitchFamily="2" charset="0"/>
                <a:cs typeface="Arial"/>
              </a:rPr>
              <a:t>Hokkaido</a:t>
            </a:r>
            <a:endParaRPr lang="en-US" sz="1400" dirty="0"/>
          </a:p>
        </p:txBody>
      </p:sp>
      <p:sp>
        <p:nvSpPr>
          <p:cNvPr id="19" name="Down Arrow 18">
            <a:extLst>
              <a:ext uri="{FF2B5EF4-FFF2-40B4-BE49-F238E27FC236}">
                <a16:creationId xmlns:a16="http://schemas.microsoft.com/office/drawing/2014/main" id="{C78DEE5B-292B-5BAC-49E1-29232683CC1C}"/>
              </a:ext>
            </a:extLst>
          </p:cNvPr>
          <p:cNvSpPr/>
          <p:nvPr/>
        </p:nvSpPr>
        <p:spPr>
          <a:xfrm rot="21174198">
            <a:off x="2574674" y="2327532"/>
            <a:ext cx="646872" cy="1241416"/>
          </a:xfrm>
          <a:prstGeom prst="down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CFCEE2-32CC-E410-3C3D-B4542C4F76C4}"/>
              </a:ext>
            </a:extLst>
          </p:cNvPr>
          <p:cNvSpPr txBox="1"/>
          <p:nvPr/>
        </p:nvSpPr>
        <p:spPr>
          <a:xfrm rot="15620838">
            <a:off x="2311337" y="2402740"/>
            <a:ext cx="1059283" cy="307777"/>
          </a:xfrm>
          <a:prstGeom prst="rect">
            <a:avLst/>
          </a:prstGeom>
          <a:noFill/>
        </p:spPr>
        <p:txBody>
          <a:bodyPr wrap="square">
            <a:spAutoFit/>
          </a:bodyPr>
          <a:lstStyle/>
          <a:p>
            <a:r>
              <a:rPr lang="en-US" sz="1400" dirty="0">
                <a:latin typeface="Optima" panose="02000503060000020004" pitchFamily="2" charset="0"/>
                <a:cs typeface="Arial"/>
              </a:rPr>
              <a:t>Tokyo</a:t>
            </a:r>
            <a:endParaRPr lang="en-US" sz="1400" dirty="0"/>
          </a:p>
        </p:txBody>
      </p:sp>
      <p:sp>
        <p:nvSpPr>
          <p:cNvPr id="2" name="TextBox 1">
            <a:extLst>
              <a:ext uri="{FF2B5EF4-FFF2-40B4-BE49-F238E27FC236}">
                <a16:creationId xmlns:a16="http://schemas.microsoft.com/office/drawing/2014/main" id="{981057B0-0F60-A1A8-B881-12138E643DF0}"/>
              </a:ext>
            </a:extLst>
          </p:cNvPr>
          <p:cNvSpPr txBox="1"/>
          <p:nvPr/>
        </p:nvSpPr>
        <p:spPr>
          <a:xfrm>
            <a:off x="112630" y="3694030"/>
            <a:ext cx="1780161" cy="1200329"/>
          </a:xfrm>
          <a:prstGeom prst="rect">
            <a:avLst/>
          </a:prstGeom>
          <a:noFill/>
        </p:spPr>
        <p:txBody>
          <a:bodyPr wrap="square" rtlCol="0">
            <a:spAutoFit/>
          </a:bodyPr>
          <a:lstStyle/>
          <a:p>
            <a:r>
              <a:rPr lang="en-US" dirty="0">
                <a:latin typeface="Optima" panose="02000503060000020004" pitchFamily="2" charset="0"/>
              </a:rPr>
              <a:t>More  introduced species are forthcoming!</a:t>
            </a:r>
          </a:p>
        </p:txBody>
      </p:sp>
      <p:pic>
        <p:nvPicPr>
          <p:cNvPr id="8" name="Picture 7">
            <a:extLst>
              <a:ext uri="{FF2B5EF4-FFF2-40B4-BE49-F238E27FC236}">
                <a16:creationId xmlns:a16="http://schemas.microsoft.com/office/drawing/2014/main" id="{582EEE21-B444-B899-38CD-6D1ABDA82C7C}"/>
              </a:ext>
            </a:extLst>
          </p:cNvPr>
          <p:cNvPicPr>
            <a:picLocks noChangeAspect="1"/>
          </p:cNvPicPr>
          <p:nvPr/>
        </p:nvPicPr>
        <p:blipFill>
          <a:blip r:embed="rId6"/>
          <a:stretch>
            <a:fillRect/>
          </a:stretch>
        </p:blipFill>
        <p:spPr>
          <a:xfrm>
            <a:off x="6303165" y="2056116"/>
            <a:ext cx="1492249" cy="1403349"/>
          </a:xfrm>
          <a:prstGeom prst="rect">
            <a:avLst/>
          </a:prstGeom>
        </p:spPr>
      </p:pic>
      <p:pic>
        <p:nvPicPr>
          <p:cNvPr id="18" name="Picture 17">
            <a:extLst>
              <a:ext uri="{FF2B5EF4-FFF2-40B4-BE49-F238E27FC236}">
                <a16:creationId xmlns:a16="http://schemas.microsoft.com/office/drawing/2014/main" id="{F2B68BE7-F245-EE28-9D41-4507A5F95AA7}"/>
              </a:ext>
            </a:extLst>
          </p:cNvPr>
          <p:cNvPicPr>
            <a:picLocks noChangeAspect="1"/>
          </p:cNvPicPr>
          <p:nvPr/>
        </p:nvPicPr>
        <p:blipFill>
          <a:blip r:embed="rId7"/>
          <a:stretch>
            <a:fillRect/>
          </a:stretch>
        </p:blipFill>
        <p:spPr>
          <a:xfrm>
            <a:off x="4691816" y="3597796"/>
            <a:ext cx="1564430" cy="1471230"/>
          </a:xfrm>
          <a:prstGeom prst="rect">
            <a:avLst/>
          </a:prstGeom>
        </p:spPr>
      </p:pic>
      <p:pic>
        <p:nvPicPr>
          <p:cNvPr id="21" name="Picture 20">
            <a:extLst>
              <a:ext uri="{FF2B5EF4-FFF2-40B4-BE49-F238E27FC236}">
                <a16:creationId xmlns:a16="http://schemas.microsoft.com/office/drawing/2014/main" id="{3211A951-CA2B-F0A6-B44F-3B6D12B69B60}"/>
              </a:ext>
            </a:extLst>
          </p:cNvPr>
          <p:cNvPicPr>
            <a:picLocks noChangeAspect="1"/>
          </p:cNvPicPr>
          <p:nvPr/>
        </p:nvPicPr>
        <p:blipFill>
          <a:blip r:embed="rId8"/>
          <a:stretch>
            <a:fillRect/>
          </a:stretch>
        </p:blipFill>
        <p:spPr>
          <a:xfrm>
            <a:off x="6145847" y="3597374"/>
            <a:ext cx="1564430" cy="1471230"/>
          </a:xfrm>
          <a:prstGeom prst="rect">
            <a:avLst/>
          </a:prstGeom>
        </p:spPr>
      </p:pic>
    </p:spTree>
    <p:extLst>
      <p:ext uri="{BB962C8B-B14F-4D97-AF65-F5344CB8AC3E}">
        <p14:creationId xmlns:p14="http://schemas.microsoft.com/office/powerpoint/2010/main" val="507370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Optima" panose="02000503060000020004" pitchFamily="2" charset="0"/>
              </a:rPr>
              <a:t>Conclusions</a:t>
            </a:r>
          </a:p>
        </p:txBody>
      </p:sp>
      <p:pic>
        <p:nvPicPr>
          <p:cNvPr id="8" name="Picture 7">
            <a:extLst>
              <a:ext uri="{FF2B5EF4-FFF2-40B4-BE49-F238E27FC236}">
                <a16:creationId xmlns:a16="http://schemas.microsoft.com/office/drawing/2014/main" id="{E32BA2FF-CE7A-0A87-B6BF-3DFAD1F1E6C9}"/>
              </a:ext>
            </a:extLst>
          </p:cNvPr>
          <p:cNvPicPr>
            <a:picLocks noChangeAspect="1"/>
          </p:cNvPicPr>
          <p:nvPr/>
        </p:nvPicPr>
        <p:blipFill>
          <a:blip r:embed="rId2"/>
          <a:stretch>
            <a:fillRect/>
          </a:stretch>
        </p:blipFill>
        <p:spPr>
          <a:xfrm>
            <a:off x="5969785" y="1063229"/>
            <a:ext cx="2897515" cy="3394472"/>
          </a:xfrm>
          <a:prstGeom prst="rect">
            <a:avLst/>
          </a:prstGeom>
        </p:spPr>
      </p:pic>
      <p:sp>
        <p:nvSpPr>
          <p:cNvPr id="11" name="Content Placeholder 2">
            <a:extLst>
              <a:ext uri="{FF2B5EF4-FFF2-40B4-BE49-F238E27FC236}">
                <a16:creationId xmlns:a16="http://schemas.microsoft.com/office/drawing/2014/main" id="{E78D45D4-628A-F26E-D6FE-4F242C515623}"/>
              </a:ext>
            </a:extLst>
          </p:cNvPr>
          <p:cNvSpPr>
            <a:spLocks noGrp="1"/>
          </p:cNvSpPr>
          <p:nvPr>
            <p:ph idx="1"/>
          </p:nvPr>
        </p:nvSpPr>
        <p:spPr>
          <a:xfrm>
            <a:off x="457201" y="1200150"/>
            <a:ext cx="5301574" cy="3819321"/>
          </a:xfrm>
        </p:spPr>
        <p:txBody>
          <a:bodyPr>
            <a:normAutofit lnSpcReduction="10000"/>
          </a:bodyPr>
          <a:lstStyle/>
          <a:p>
            <a:r>
              <a:rPr lang="en-US" dirty="0">
                <a:latin typeface="Optima" panose="02000503060000020004" pitchFamily="2" charset="0"/>
              </a:rPr>
              <a:t>There is weak (</a:t>
            </a:r>
            <a:r>
              <a:rPr lang="en-US" dirty="0">
                <a:latin typeface="Symbol" pitchFamily="2" charset="2"/>
              </a:rPr>
              <a:t>F</a:t>
            </a:r>
            <a:r>
              <a:rPr lang="en-US" baseline="-25000" dirty="0">
                <a:latin typeface="Optima" panose="02000503060000020004" pitchFamily="2" charset="0"/>
              </a:rPr>
              <a:t>ST</a:t>
            </a:r>
            <a:r>
              <a:rPr lang="en-US" dirty="0">
                <a:latin typeface="Optima" panose="02000503060000020004" pitchFamily="2" charset="0"/>
              </a:rPr>
              <a:t> &lt; 1%) but significant genetic differentiation in the native range</a:t>
            </a:r>
          </a:p>
          <a:p>
            <a:r>
              <a:rPr lang="en-US" dirty="0">
                <a:solidFill>
                  <a:srgbClr val="BFBFBF"/>
                </a:solidFill>
                <a:latin typeface="Optima" panose="02000503060000020004" pitchFamily="2" charset="0"/>
              </a:rPr>
              <a:t>Transport of locally-adapted genetic stocks by oyster biologists yielded “deliberate” ecological fitting in the non-native range.</a:t>
            </a:r>
          </a:p>
          <a:p>
            <a:r>
              <a:rPr lang="en-US" dirty="0">
                <a:solidFill>
                  <a:srgbClr val="BFBFBF"/>
                </a:solidFill>
                <a:latin typeface="Optima" panose="02000503060000020004" pitchFamily="2" charset="0"/>
              </a:rPr>
              <a:t>Population genetics of Pacific oysters predicts that of some invaders to western North America</a:t>
            </a:r>
          </a:p>
        </p:txBody>
      </p:sp>
    </p:spTree>
    <p:extLst>
      <p:ext uri="{BB962C8B-B14F-4D97-AF65-F5344CB8AC3E}">
        <p14:creationId xmlns:p14="http://schemas.microsoft.com/office/powerpoint/2010/main" val="27899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Optima" panose="02000503060000020004" pitchFamily="2" charset="0"/>
              </a:rPr>
              <a:t>Conclusions</a:t>
            </a:r>
          </a:p>
        </p:txBody>
      </p:sp>
      <p:pic>
        <p:nvPicPr>
          <p:cNvPr id="4" name="Picture 3">
            <a:extLst>
              <a:ext uri="{FF2B5EF4-FFF2-40B4-BE49-F238E27FC236}">
                <a16:creationId xmlns:a16="http://schemas.microsoft.com/office/drawing/2014/main" id="{695C4349-A3F7-62FD-393E-CDCD7DECB380}"/>
              </a:ext>
            </a:extLst>
          </p:cNvPr>
          <p:cNvPicPr>
            <a:picLocks noChangeAspect="1"/>
          </p:cNvPicPr>
          <p:nvPr/>
        </p:nvPicPr>
        <p:blipFill>
          <a:blip r:embed="rId2"/>
          <a:stretch>
            <a:fillRect/>
          </a:stretch>
        </p:blipFill>
        <p:spPr>
          <a:xfrm>
            <a:off x="5758775" y="1075754"/>
            <a:ext cx="3181959" cy="2991991"/>
          </a:xfrm>
          <a:prstGeom prst="rect">
            <a:avLst/>
          </a:prstGeom>
        </p:spPr>
      </p:pic>
      <p:sp>
        <p:nvSpPr>
          <p:cNvPr id="7" name="Content Placeholder 2">
            <a:extLst>
              <a:ext uri="{FF2B5EF4-FFF2-40B4-BE49-F238E27FC236}">
                <a16:creationId xmlns:a16="http://schemas.microsoft.com/office/drawing/2014/main" id="{2E31741B-6B82-2FC7-441F-11632BB85AE3}"/>
              </a:ext>
            </a:extLst>
          </p:cNvPr>
          <p:cNvSpPr>
            <a:spLocks noGrp="1"/>
          </p:cNvSpPr>
          <p:nvPr>
            <p:ph idx="1"/>
          </p:nvPr>
        </p:nvSpPr>
        <p:spPr>
          <a:xfrm>
            <a:off x="457201" y="1200150"/>
            <a:ext cx="5301574" cy="3819321"/>
          </a:xfrm>
        </p:spPr>
        <p:txBody>
          <a:bodyPr>
            <a:normAutofit lnSpcReduction="10000"/>
          </a:bodyPr>
          <a:lstStyle/>
          <a:p>
            <a:r>
              <a:rPr lang="en-US" dirty="0">
                <a:latin typeface="Optima" panose="02000503060000020004" pitchFamily="2" charset="0"/>
              </a:rPr>
              <a:t>There is weak (</a:t>
            </a:r>
            <a:r>
              <a:rPr lang="en-US" dirty="0">
                <a:latin typeface="Symbol" pitchFamily="2" charset="2"/>
              </a:rPr>
              <a:t>F</a:t>
            </a:r>
            <a:r>
              <a:rPr lang="en-US" baseline="-25000" dirty="0">
                <a:latin typeface="Optima" panose="02000503060000020004" pitchFamily="2" charset="0"/>
              </a:rPr>
              <a:t>ST</a:t>
            </a:r>
            <a:r>
              <a:rPr lang="en-US" dirty="0">
                <a:latin typeface="Optima" panose="02000503060000020004" pitchFamily="2" charset="0"/>
              </a:rPr>
              <a:t> &lt; 1%) but significant genetic differentiation in the native range</a:t>
            </a:r>
          </a:p>
          <a:p>
            <a:r>
              <a:rPr lang="en-US" dirty="0">
                <a:latin typeface="Optima" panose="02000503060000020004" pitchFamily="2" charset="0"/>
              </a:rPr>
              <a:t>Transport of locally-adapted genetic stocks by oyster biologists yielded “deliberate” ecological fitting in the non-native range.</a:t>
            </a:r>
          </a:p>
          <a:p>
            <a:r>
              <a:rPr lang="en-US" dirty="0">
                <a:solidFill>
                  <a:srgbClr val="BFBFBF"/>
                </a:solidFill>
                <a:latin typeface="Optima" panose="02000503060000020004" pitchFamily="2" charset="0"/>
              </a:rPr>
              <a:t>Population genetics of Pacific oysters predicts that of some invaders to western North America</a:t>
            </a:r>
          </a:p>
        </p:txBody>
      </p:sp>
    </p:spTree>
    <p:extLst>
      <p:ext uri="{BB962C8B-B14F-4D97-AF65-F5344CB8AC3E}">
        <p14:creationId xmlns:p14="http://schemas.microsoft.com/office/powerpoint/2010/main" val="1151177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20B40B2-2183-7D0C-A1C7-799CDA1817B0}"/>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rcRect t="5878" b="13187"/>
          <a:stretch/>
        </p:blipFill>
        <p:spPr>
          <a:xfrm>
            <a:off x="20" y="10"/>
            <a:ext cx="9143980" cy="5143490"/>
          </a:xfrm>
          <a:prstGeom prst="rect">
            <a:avLst/>
          </a:prstGeom>
        </p:spPr>
      </p:pic>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1143000" y="841771"/>
            <a:ext cx="7108634" cy="2175389"/>
          </a:xfrm>
        </p:spPr>
        <p:txBody>
          <a:bodyPr vert="horz" lIns="91440" tIns="45720" rIns="91440" bIns="45720" rtlCol="0" anchor="b">
            <a:noAutofit/>
          </a:bodyPr>
          <a:lstStyle/>
          <a:p>
            <a:pPr algn="ctr" defTabSz="914400"/>
            <a:r>
              <a:rPr lang="en-US" sz="2800" i="1" dirty="0">
                <a:solidFill>
                  <a:srgbClr val="FFFFFF"/>
                </a:solidFill>
                <a:latin typeface="Optima" panose="02000503060000020004" pitchFamily="2" charset="0"/>
              </a:rPr>
              <a:t>The greatest agency of all that spreads marine animals to new quarters of the world must be the business of oyster culture, a very ancient and world-wide craft. </a:t>
            </a:r>
            <a:br>
              <a:rPr lang="en-US" sz="2800" i="1" dirty="0">
                <a:solidFill>
                  <a:srgbClr val="FFFFFF"/>
                </a:solidFill>
                <a:latin typeface="Optima" panose="02000503060000020004" pitchFamily="2" charset="0"/>
              </a:rPr>
            </a:br>
            <a:r>
              <a:rPr lang="en-US" sz="2800" dirty="0">
                <a:solidFill>
                  <a:srgbClr val="FFFFFF"/>
                </a:solidFill>
                <a:latin typeface="Optima" panose="02000503060000020004" pitchFamily="2" charset="0"/>
              </a:rPr>
              <a:t>– Charles Elton (1958)</a:t>
            </a:r>
          </a:p>
        </p:txBody>
      </p:sp>
    </p:spTree>
    <p:extLst>
      <p:ext uri="{BB962C8B-B14F-4D97-AF65-F5344CB8AC3E}">
        <p14:creationId xmlns:p14="http://schemas.microsoft.com/office/powerpoint/2010/main" val="2489043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r>
              <a:rPr lang="en-US" dirty="0">
                <a:latin typeface="Optima" panose="02000503060000020004" pitchFamily="2" charset="0"/>
              </a:rPr>
              <a:t>Conclusions</a:t>
            </a:r>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a:xfrm>
            <a:off x="457201" y="1200150"/>
            <a:ext cx="5301574" cy="3819321"/>
          </a:xfrm>
        </p:spPr>
        <p:txBody>
          <a:bodyPr>
            <a:normAutofit lnSpcReduction="10000"/>
          </a:bodyPr>
          <a:lstStyle/>
          <a:p>
            <a:r>
              <a:rPr lang="en-US" dirty="0">
                <a:latin typeface="Optima" panose="02000503060000020004" pitchFamily="2" charset="0"/>
              </a:rPr>
              <a:t>There is weak (</a:t>
            </a:r>
            <a:r>
              <a:rPr lang="en-US" dirty="0">
                <a:latin typeface="Symbol" pitchFamily="2" charset="2"/>
              </a:rPr>
              <a:t>F</a:t>
            </a:r>
            <a:r>
              <a:rPr lang="en-US" baseline="-25000" dirty="0">
                <a:latin typeface="Optima" panose="02000503060000020004" pitchFamily="2" charset="0"/>
              </a:rPr>
              <a:t>ST</a:t>
            </a:r>
            <a:r>
              <a:rPr lang="en-US" dirty="0">
                <a:latin typeface="Optima" panose="02000503060000020004" pitchFamily="2" charset="0"/>
              </a:rPr>
              <a:t> &lt; 1%) but significant genetic differentiation in the native range</a:t>
            </a:r>
          </a:p>
          <a:p>
            <a:r>
              <a:rPr lang="en-US" dirty="0">
                <a:latin typeface="Optima" panose="02000503060000020004" pitchFamily="2" charset="0"/>
              </a:rPr>
              <a:t>Transport of locally-adapted genetic stocks by oyster biologists yielded “deliberate” ecological fitting in the non-native range.</a:t>
            </a:r>
          </a:p>
          <a:p>
            <a:r>
              <a:rPr lang="en-US" dirty="0">
                <a:latin typeface="Optima" panose="02000503060000020004" pitchFamily="2" charset="0"/>
              </a:rPr>
              <a:t>Population genetics of Pacific oysters provide a mechanism to delineate vectors (i.e., oysters vs shipping)</a:t>
            </a:r>
          </a:p>
        </p:txBody>
      </p:sp>
      <p:pic>
        <p:nvPicPr>
          <p:cNvPr id="4" name="Picture 3">
            <a:extLst>
              <a:ext uri="{FF2B5EF4-FFF2-40B4-BE49-F238E27FC236}">
                <a16:creationId xmlns:a16="http://schemas.microsoft.com/office/drawing/2014/main" id="{7BBDD026-8201-8F71-E6DA-AB8292611B4B}"/>
              </a:ext>
            </a:extLst>
          </p:cNvPr>
          <p:cNvPicPr>
            <a:picLocks noChangeAspect="1"/>
          </p:cNvPicPr>
          <p:nvPr/>
        </p:nvPicPr>
        <p:blipFill>
          <a:blip r:embed="rId2"/>
          <a:stretch>
            <a:fillRect/>
          </a:stretch>
        </p:blipFill>
        <p:spPr>
          <a:xfrm>
            <a:off x="5758775" y="2842592"/>
            <a:ext cx="3284080" cy="1856698"/>
          </a:xfrm>
          <a:prstGeom prst="rect">
            <a:avLst/>
          </a:prstGeom>
          <a:noFill/>
          <a:ln>
            <a:solidFill>
              <a:schemeClr val="tx1"/>
            </a:solidFill>
          </a:ln>
        </p:spPr>
      </p:pic>
    </p:spTree>
    <p:extLst>
      <p:ext uri="{BB962C8B-B14F-4D97-AF65-F5344CB8AC3E}">
        <p14:creationId xmlns:p14="http://schemas.microsoft.com/office/powerpoint/2010/main" val="1792248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a:xfrm>
            <a:off x="457200" y="205979"/>
            <a:ext cx="3935896" cy="857250"/>
          </a:xfrm>
        </p:spPr>
        <p:txBody>
          <a:bodyPr/>
          <a:lstStyle/>
          <a:p>
            <a:r>
              <a:rPr lang="en-US" dirty="0">
                <a:latin typeface="Optima" panose="02000503060000020004" pitchFamily="2" charset="0"/>
              </a:rPr>
              <a:t>Acknowledgements</a:t>
            </a:r>
          </a:p>
        </p:txBody>
      </p:sp>
      <p:graphicFrame>
        <p:nvGraphicFramePr>
          <p:cNvPr id="4" name="Table 3">
            <a:extLst>
              <a:ext uri="{FF2B5EF4-FFF2-40B4-BE49-F238E27FC236}">
                <a16:creationId xmlns:a16="http://schemas.microsoft.com/office/drawing/2014/main" id="{4DBBEA91-9B12-3138-8CB1-2BE0B7DAB040}"/>
              </a:ext>
            </a:extLst>
          </p:cNvPr>
          <p:cNvGraphicFramePr>
            <a:graphicFrameLocks noGrp="1"/>
          </p:cNvGraphicFramePr>
          <p:nvPr>
            <p:extLst>
              <p:ext uri="{D42A27DB-BD31-4B8C-83A1-F6EECF244321}">
                <p14:modId xmlns:p14="http://schemas.microsoft.com/office/powerpoint/2010/main" val="3662368298"/>
              </p:ext>
            </p:extLst>
          </p:nvPr>
        </p:nvGraphicFramePr>
        <p:xfrm>
          <a:off x="4750906" y="34627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Eric </a:t>
                      </a:r>
                      <a:r>
                        <a:rPr lang="en-US" sz="1600" b="0" i="0" u="none" strike="noStrike" dirty="0" err="1">
                          <a:solidFill>
                            <a:srgbClr val="000000"/>
                          </a:solidFill>
                          <a:effectLst/>
                          <a:latin typeface="Optima" panose="02000503060000020004" pitchFamily="2" charset="0"/>
                          <a:cs typeface="Arial" panose="020B0604020202020204" pitchFamily="34" charset="0"/>
                        </a:rPr>
                        <a:t>Pante</a:t>
                      </a:r>
                      <a:endParaRPr lang="en-US" sz="1600" b="0" i="0" u="none" strike="noStrike" dirty="0">
                        <a:solidFill>
                          <a:srgbClr val="000000"/>
                        </a:solidFill>
                        <a:effectLst/>
                        <a:latin typeface="Optima" panose="02000503060000020004" pitchFamily="2"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Optima" panose="02000503060000020004" pitchFamily="2" charset="0"/>
                          <a:cs typeface="Arial" panose="020B0604020202020204" pitchFamily="34" charset="0"/>
                        </a:rPr>
                        <a:t>Takefumi</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Yorisue</a:t>
                      </a:r>
                      <a:r>
                        <a:rPr lang="en-US" sz="1600" b="0" i="0" u="none" strike="noStrike" dirty="0">
                          <a:solidFill>
                            <a:srgbClr val="000000"/>
                          </a:solidFill>
                          <a:effectLst/>
                          <a:latin typeface="Optima" panose="02000503060000020004" pitchFamily="2" charset="0"/>
                          <a:cs typeface="Arial" panose="020B0604020202020204" pitchFamily="34" charset="0"/>
                        </a:rPr>
                        <a:t>, Masahiro </a:t>
                      </a:r>
                      <a:r>
                        <a:rPr lang="en-US" sz="1600" b="0" i="0" u="none" strike="noStrike" dirty="0" err="1">
                          <a:solidFill>
                            <a:srgbClr val="000000"/>
                          </a:solidFill>
                          <a:effectLst/>
                          <a:latin typeface="Optima" panose="02000503060000020004" pitchFamily="2" charset="0"/>
                          <a:cs typeface="Arial" panose="020B0604020202020204" pitchFamily="34" charset="0"/>
                        </a:rPr>
                        <a:t>Nakaoka</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Mits</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Kanaya</a:t>
                      </a:r>
                      <a:r>
                        <a:rPr lang="en-US" sz="1600" b="0" i="0" u="none" strike="noStrike" dirty="0">
                          <a:solidFill>
                            <a:srgbClr val="000000"/>
                          </a:solidFill>
                          <a:effectLst/>
                          <a:latin typeface="Optima" panose="02000503060000020004" pitchFamily="2" charset="0"/>
                          <a:cs typeface="Arial" panose="020B0604020202020204" pitchFamily="34" charset="0"/>
                        </a:rPr>
                        <a:t>, Masahiro Hori, Gen </a:t>
                      </a:r>
                      <a:r>
                        <a:rPr lang="en-US" sz="1600" b="0" i="0" u="none" strike="noStrike" dirty="0" err="1">
                          <a:solidFill>
                            <a:srgbClr val="000000"/>
                          </a:solidFill>
                          <a:effectLst/>
                          <a:latin typeface="Optima" panose="02000503060000020004" pitchFamily="2" charset="0"/>
                          <a:cs typeface="Arial" panose="020B0604020202020204" pitchFamily="34" charset="0"/>
                        </a:rPr>
                        <a:t>Kanaya</a:t>
                      </a:r>
                      <a:r>
                        <a:rPr lang="en-US" sz="1600" b="0" i="0" u="none" strike="noStrike" dirty="0">
                          <a:solidFill>
                            <a:srgbClr val="000000"/>
                          </a:solidFill>
                          <a:effectLst/>
                          <a:latin typeface="Optima" panose="02000503060000020004" pitchFamily="2" charset="0"/>
                          <a:cs typeface="Arial" panose="020B0604020202020204" pitchFamily="34" charset="0"/>
                        </a:rPr>
                        <a:t>, </a:t>
                      </a:r>
                      <a:r>
                        <a:rPr lang="en-US" sz="1600" b="0" i="0" u="none" strike="noStrike" dirty="0" err="1">
                          <a:solidFill>
                            <a:srgbClr val="000000"/>
                          </a:solidFill>
                          <a:effectLst/>
                          <a:latin typeface="Optima" panose="02000503060000020004" pitchFamily="2" charset="0"/>
                          <a:cs typeface="Arial" panose="020B0604020202020204" pitchFamily="34" charset="0"/>
                        </a:rPr>
                        <a:t>Ryuta</a:t>
                      </a:r>
                      <a:r>
                        <a:rPr lang="en-US" sz="1600" b="0" i="0" u="none" strike="noStrike" dirty="0">
                          <a:solidFill>
                            <a:srgbClr val="000000"/>
                          </a:solidFill>
                          <a:effectLst/>
                          <a:latin typeface="Optima" panose="02000503060000020004" pitchFamily="2" charset="0"/>
                          <a:cs typeface="Arial" panose="020B0604020202020204" pitchFamily="34" charset="0"/>
                        </a:rPr>
                        <a:t> Terada, </a:t>
                      </a:r>
                      <a:r>
                        <a:rPr lang="en-US" sz="1600" b="0" i="0" u="none" strike="noStrike" dirty="0" err="1">
                          <a:solidFill>
                            <a:srgbClr val="000000"/>
                          </a:solidFill>
                          <a:effectLst/>
                          <a:latin typeface="Optima" panose="02000503060000020004" pitchFamily="2" charset="0"/>
                          <a:cs typeface="Arial" panose="020B0604020202020204" pitchFamily="34" charset="0"/>
                        </a:rPr>
                        <a:t>Hikaru</a:t>
                      </a:r>
                      <a:r>
                        <a:rPr lang="en-US" sz="1600" b="0" i="0" u="none" strike="noStrike" dirty="0">
                          <a:solidFill>
                            <a:srgbClr val="000000"/>
                          </a:solidFill>
                          <a:effectLst/>
                          <a:latin typeface="Optima" panose="02000503060000020004" pitchFamily="2"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Optima" panose="02000503060000020004" pitchFamily="2" charset="0"/>
                          <a:cs typeface="Arial" panose="020B0604020202020204" pitchFamily="34" charset="0"/>
                        </a:rPr>
                        <a:t>Kun-Seop</a:t>
                      </a:r>
                      <a:r>
                        <a:rPr lang="en-US" sz="1600" b="0" i="0" u="none" strike="noStrike" dirty="0">
                          <a:solidFill>
                            <a:srgbClr val="000000"/>
                          </a:solidFill>
                          <a:effectLst/>
                          <a:latin typeface="Optima" panose="02000503060000020004" pitchFamily="2" charset="0"/>
                          <a:cs typeface="Arial" panose="020B0604020202020204" pitchFamily="34" charset="0"/>
                        </a:rPr>
                        <a:t>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Jennifer </a:t>
                      </a:r>
                      <a:r>
                        <a:rPr lang="en-US" sz="1600" b="0" i="0" u="none" strike="noStrike" dirty="0" err="1">
                          <a:solidFill>
                            <a:srgbClr val="000000"/>
                          </a:solidFill>
                          <a:effectLst/>
                          <a:latin typeface="Optima" panose="02000503060000020004" pitchFamily="2" charset="0"/>
                          <a:cs typeface="Arial" panose="020B0604020202020204" pitchFamily="34" charset="0"/>
                        </a:rPr>
                        <a:t>Ruesink</a:t>
                      </a:r>
                      <a:r>
                        <a:rPr lang="en-US" sz="1600" b="0" i="0" u="none" strike="noStrike" dirty="0">
                          <a:solidFill>
                            <a:srgbClr val="000000"/>
                          </a:solidFill>
                          <a:effectLst/>
                          <a:latin typeface="Optima" panose="02000503060000020004" pitchFamily="2" charset="0"/>
                          <a:cs typeface="Arial" panose="020B0604020202020204" pitchFamily="34" charset="0"/>
                        </a:rPr>
                        <a:t>, Hilary Heyford, Danielle </a:t>
                      </a:r>
                      <a:r>
                        <a:rPr lang="en-US" sz="1600" b="0" i="0" u="none" strike="noStrike" dirty="0" err="1">
                          <a:solidFill>
                            <a:srgbClr val="000000"/>
                          </a:solidFill>
                          <a:effectLst/>
                          <a:latin typeface="Optima" panose="02000503060000020004" pitchFamily="2" charset="0"/>
                          <a:cs typeface="Arial" panose="020B0604020202020204" pitchFamily="34" charset="0"/>
                        </a:rPr>
                        <a:t>Zacherl</a:t>
                      </a:r>
                      <a:r>
                        <a:rPr lang="en-US" sz="1600" b="0" i="0" u="none" strike="noStrike" dirty="0">
                          <a:solidFill>
                            <a:srgbClr val="000000"/>
                          </a:solidFill>
                          <a:effectLst/>
                          <a:latin typeface="Optima" panose="02000503060000020004" pitchFamily="2" charset="0"/>
                          <a:cs typeface="Arial" panose="020B0604020202020204" pitchFamily="34" charset="0"/>
                        </a:rPr>
                        <a:t>,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Optima" panose="02000503060000020004" pitchFamily="2"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Optima" panose="02000503060000020004" pitchFamily="2" charset="0"/>
                          <a:cs typeface="Arial" panose="020B0604020202020204" pitchFamily="34" charset="0"/>
                        </a:rPr>
                        <a:t>Asa Strand, Judith </a:t>
                      </a:r>
                      <a:r>
                        <a:rPr lang="en-US" sz="1600" b="0" i="0" u="none" strike="noStrike" dirty="0" err="1">
                          <a:solidFill>
                            <a:srgbClr val="000000"/>
                          </a:solidFill>
                          <a:effectLst/>
                          <a:latin typeface="Optima" panose="02000503060000020004" pitchFamily="2" charset="0"/>
                          <a:cs typeface="Arial" panose="020B0604020202020204" pitchFamily="34" charset="0"/>
                        </a:rPr>
                        <a:t>Kochmann</a:t>
                      </a:r>
                      <a:endParaRPr lang="en-US" sz="1600" b="0" i="0" u="none" strike="noStrike" dirty="0">
                        <a:solidFill>
                          <a:srgbClr val="000000"/>
                        </a:solidFill>
                        <a:effectLst/>
                        <a:latin typeface="Optima" panose="02000503060000020004" pitchFamily="2"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pic>
        <p:nvPicPr>
          <p:cNvPr id="6" name="Picture 5" descr="NSF-logo.gif">
            <a:extLst>
              <a:ext uri="{FF2B5EF4-FFF2-40B4-BE49-F238E27FC236}">
                <a16:creationId xmlns:a16="http://schemas.microsoft.com/office/drawing/2014/main" id="{D67BA986-EC61-D5B9-C92C-8C1345C30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30" y="1082573"/>
            <a:ext cx="2024694" cy="2054669"/>
          </a:xfrm>
          <a:prstGeom prst="rect">
            <a:avLst/>
          </a:prstGeom>
        </p:spPr>
      </p:pic>
      <p:sp>
        <p:nvSpPr>
          <p:cNvPr id="7" name="TextBox 6">
            <a:extLst>
              <a:ext uri="{FF2B5EF4-FFF2-40B4-BE49-F238E27FC236}">
                <a16:creationId xmlns:a16="http://schemas.microsoft.com/office/drawing/2014/main" id="{00F1E742-894A-778E-1C10-A70B36404039}"/>
              </a:ext>
            </a:extLst>
          </p:cNvPr>
          <p:cNvSpPr txBox="1"/>
          <p:nvPr/>
        </p:nvSpPr>
        <p:spPr>
          <a:xfrm>
            <a:off x="197953" y="3828021"/>
            <a:ext cx="4075873" cy="923330"/>
          </a:xfrm>
          <a:prstGeom prst="rect">
            <a:avLst/>
          </a:prstGeom>
          <a:noFill/>
        </p:spPr>
        <p:txBody>
          <a:bodyPr wrap="square" rtlCol="0">
            <a:spAutoFit/>
          </a:bodyPr>
          <a:lstStyle/>
          <a:p>
            <a:r>
              <a:rPr lang="en-US" dirty="0">
                <a:latin typeface="Optima" panose="02000503060000020004" pitchFamily="2" charset="0"/>
              </a:rPr>
              <a:t>Also Lauren Lees, Hannah Rothkopf, Hannah Miller, Dallas Crowder, Ryan Carnegie, Osamu Miura</a:t>
            </a:r>
          </a:p>
        </p:txBody>
      </p:sp>
      <p:sp>
        <p:nvSpPr>
          <p:cNvPr id="9" name="TextBox 8">
            <a:extLst>
              <a:ext uri="{FF2B5EF4-FFF2-40B4-BE49-F238E27FC236}">
                <a16:creationId xmlns:a16="http://schemas.microsoft.com/office/drawing/2014/main" id="{08600F01-5E36-D7EC-454E-4C334B4579D0}"/>
              </a:ext>
            </a:extLst>
          </p:cNvPr>
          <p:cNvSpPr txBox="1"/>
          <p:nvPr/>
        </p:nvSpPr>
        <p:spPr>
          <a:xfrm>
            <a:off x="178906" y="3041493"/>
            <a:ext cx="1766171" cy="369332"/>
          </a:xfrm>
          <a:prstGeom prst="rect">
            <a:avLst/>
          </a:prstGeom>
          <a:noFill/>
        </p:spPr>
        <p:txBody>
          <a:bodyPr wrap="square">
            <a:spAutoFit/>
          </a:bodyPr>
          <a:lstStyle/>
          <a:p>
            <a:r>
              <a:rPr lang="en-US" dirty="0">
                <a:latin typeface="Optima" panose="02000503060000020004" pitchFamily="2" charset="0"/>
              </a:rPr>
              <a:t>OCE-1924599</a:t>
            </a:r>
          </a:p>
        </p:txBody>
      </p:sp>
      <p:pic>
        <p:nvPicPr>
          <p:cNvPr id="10" name="Picture 9" descr="Logo&#10;&#10;Description automatically generated">
            <a:extLst>
              <a:ext uri="{FF2B5EF4-FFF2-40B4-BE49-F238E27FC236}">
                <a16:creationId xmlns:a16="http://schemas.microsoft.com/office/drawing/2014/main" id="{C59B771E-F4B2-3B73-8935-B03CB5E4E871}"/>
              </a:ext>
            </a:extLst>
          </p:cNvPr>
          <p:cNvPicPr>
            <a:picLocks noChangeAspect="1"/>
          </p:cNvPicPr>
          <p:nvPr/>
        </p:nvPicPr>
        <p:blipFill>
          <a:blip r:embed="rId3"/>
          <a:stretch>
            <a:fillRect/>
          </a:stretch>
        </p:blipFill>
        <p:spPr>
          <a:xfrm>
            <a:off x="2422157" y="1376215"/>
            <a:ext cx="1851669" cy="1884155"/>
          </a:xfrm>
          <a:prstGeom prst="rect">
            <a:avLst/>
          </a:prstGeom>
        </p:spPr>
      </p:pic>
    </p:spTree>
    <p:extLst>
      <p:ext uri="{BB962C8B-B14F-4D97-AF65-F5344CB8AC3E}">
        <p14:creationId xmlns:p14="http://schemas.microsoft.com/office/powerpoint/2010/main" val="1278876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110F-3FD7-84F7-D13A-6AE8DFB3A3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2DFD61-6E90-9A58-213B-AFAA78DB3D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4784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C374D-5B07-06FE-3FED-0C122CC918FD}"/>
              </a:ext>
            </a:extLst>
          </p:cNvPr>
          <p:cNvPicPr>
            <a:picLocks noChangeAspect="1"/>
          </p:cNvPicPr>
          <p:nvPr/>
        </p:nvPicPr>
        <p:blipFill>
          <a:blip r:embed="rId2"/>
          <a:stretch>
            <a:fillRect/>
          </a:stretch>
        </p:blipFill>
        <p:spPr>
          <a:xfrm>
            <a:off x="290241" y="0"/>
            <a:ext cx="3686718" cy="5143500"/>
          </a:xfrm>
          <a:prstGeom prst="rect">
            <a:avLst/>
          </a:prstGeom>
        </p:spPr>
      </p:pic>
      <p:sp>
        <p:nvSpPr>
          <p:cNvPr id="5" name="TextBox 4">
            <a:extLst>
              <a:ext uri="{FF2B5EF4-FFF2-40B4-BE49-F238E27FC236}">
                <a16:creationId xmlns:a16="http://schemas.microsoft.com/office/drawing/2014/main" id="{F2DA2EAA-612E-4471-42B6-4B9E273A26BF}"/>
              </a:ext>
            </a:extLst>
          </p:cNvPr>
          <p:cNvSpPr txBox="1"/>
          <p:nvPr/>
        </p:nvSpPr>
        <p:spPr>
          <a:xfrm>
            <a:off x="7490372" y="4774168"/>
            <a:ext cx="1363387" cy="369332"/>
          </a:xfrm>
          <a:prstGeom prst="rect">
            <a:avLst/>
          </a:prstGeom>
          <a:noFill/>
        </p:spPr>
        <p:txBody>
          <a:bodyPr wrap="none" rtlCol="0">
            <a:spAutoFit/>
          </a:bodyPr>
          <a:lstStyle/>
          <a:p>
            <a:r>
              <a:rPr lang="en-US" dirty="0"/>
              <a:t>Barrett 1963</a:t>
            </a:r>
          </a:p>
        </p:txBody>
      </p:sp>
      <p:pic>
        <p:nvPicPr>
          <p:cNvPr id="6" name="Picture 5">
            <a:extLst>
              <a:ext uri="{FF2B5EF4-FFF2-40B4-BE49-F238E27FC236}">
                <a16:creationId xmlns:a16="http://schemas.microsoft.com/office/drawing/2014/main" id="{E367E30D-83E2-2784-E9B9-E5BB5351C49B}"/>
              </a:ext>
            </a:extLst>
          </p:cNvPr>
          <p:cNvPicPr>
            <a:picLocks noChangeAspect="1"/>
          </p:cNvPicPr>
          <p:nvPr/>
        </p:nvPicPr>
        <p:blipFill>
          <a:blip r:embed="rId3"/>
          <a:stretch>
            <a:fillRect/>
          </a:stretch>
        </p:blipFill>
        <p:spPr>
          <a:xfrm>
            <a:off x="4194052" y="136634"/>
            <a:ext cx="4659707" cy="4519448"/>
          </a:xfrm>
          <a:prstGeom prst="rect">
            <a:avLst/>
          </a:prstGeom>
        </p:spPr>
      </p:pic>
    </p:spTree>
    <p:extLst>
      <p:ext uri="{BB962C8B-B14F-4D97-AF65-F5344CB8AC3E}">
        <p14:creationId xmlns:p14="http://schemas.microsoft.com/office/powerpoint/2010/main" val="2493544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BCDC-FBAF-0667-1072-DF641B00F6D9}"/>
              </a:ext>
            </a:extLst>
          </p:cNvPr>
          <p:cNvSpPr>
            <a:spLocks noGrp="1"/>
          </p:cNvSpPr>
          <p:nvPr>
            <p:ph type="title"/>
          </p:nvPr>
        </p:nvSpPr>
        <p:spPr/>
        <p:txBody>
          <a:bodyPr>
            <a:normAutofit fontScale="90000"/>
          </a:bodyPr>
          <a:lstStyle/>
          <a:p>
            <a:r>
              <a:rPr lang="en-US" dirty="0"/>
              <a:t>ICOADS ship log data - https://</a:t>
            </a:r>
            <a:r>
              <a:rPr lang="en-US" dirty="0" err="1"/>
              <a:t>icoads.noaa.gov</a:t>
            </a:r>
            <a:br>
              <a:rPr lang="en-US" dirty="0"/>
            </a:br>
            <a:endParaRPr lang="en-US" dirty="0"/>
          </a:p>
        </p:txBody>
      </p:sp>
      <p:sp>
        <p:nvSpPr>
          <p:cNvPr id="3" name="Content Placeholder 2">
            <a:extLst>
              <a:ext uri="{FF2B5EF4-FFF2-40B4-BE49-F238E27FC236}">
                <a16:creationId xmlns:a16="http://schemas.microsoft.com/office/drawing/2014/main" id="{B7765EBE-68BE-9185-B3E6-4BAF6976DE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921807-3FAE-F7DE-DCC5-ACCF3B8533A8}"/>
              </a:ext>
            </a:extLst>
          </p:cNvPr>
          <p:cNvPicPr>
            <a:picLocks noChangeAspect="1"/>
          </p:cNvPicPr>
          <p:nvPr/>
        </p:nvPicPr>
        <p:blipFill>
          <a:blip r:embed="rId3"/>
          <a:stretch>
            <a:fillRect/>
          </a:stretch>
        </p:blipFill>
        <p:spPr>
          <a:xfrm>
            <a:off x="685800" y="779096"/>
            <a:ext cx="7051431" cy="3993634"/>
          </a:xfrm>
          <a:prstGeom prst="rect">
            <a:avLst/>
          </a:prstGeom>
        </p:spPr>
      </p:pic>
    </p:spTree>
    <p:extLst>
      <p:ext uri="{BB962C8B-B14F-4D97-AF65-F5344CB8AC3E}">
        <p14:creationId xmlns:p14="http://schemas.microsoft.com/office/powerpoint/2010/main" val="845736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188536" y="231733"/>
            <a:ext cx="6334812" cy="523220"/>
          </a:xfrm>
          <a:prstGeom prst="rect">
            <a:avLst/>
          </a:prstGeom>
          <a:noFill/>
        </p:spPr>
        <p:txBody>
          <a:bodyPr wrap="square">
            <a:spAutoFit/>
          </a:bodyPr>
          <a:lstStyle/>
          <a:p>
            <a:r>
              <a:rPr lang="en-US" sz="2800" i="1" dirty="0" err="1">
                <a:latin typeface="Optima" panose="02000503060000020004" pitchFamily="2" charset="0"/>
                <a:cs typeface="Arial" panose="020B0604020202020204" pitchFamily="34" charset="0"/>
              </a:rPr>
              <a:t>Seto</a:t>
            </a:r>
            <a:r>
              <a:rPr lang="en-US" sz="2800" i="1" dirty="0">
                <a:latin typeface="Optima" panose="02000503060000020004" pitchFamily="2" charset="0"/>
                <a:cs typeface="Arial" panose="020B0604020202020204" pitchFamily="34" charset="0"/>
              </a:rPr>
              <a:t> Inland Sea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New Zealand</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D9FCF67F-DA3D-2EBF-5885-943FDF9C0931}"/>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B75A254-A048-DA10-B66F-4D72F1D01377}"/>
              </a:ext>
            </a:extLst>
          </p:cNvPr>
          <p:cNvGrpSpPr/>
          <p:nvPr/>
        </p:nvGrpSpPr>
        <p:grpSpPr>
          <a:xfrm>
            <a:off x="7385275" y="1817691"/>
            <a:ext cx="822291" cy="1569604"/>
            <a:chOff x="7385275" y="1817691"/>
            <a:chExt cx="822291" cy="1569604"/>
          </a:xfrm>
        </p:grpSpPr>
        <p:sp>
          <p:nvSpPr>
            <p:cNvPr id="7" name="Oval 6">
              <a:extLst>
                <a:ext uri="{FF2B5EF4-FFF2-40B4-BE49-F238E27FC236}">
                  <a16:creationId xmlns:a16="http://schemas.microsoft.com/office/drawing/2014/main" id="{02D02859-5FF9-5420-C291-231C80FA64A1}"/>
                </a:ext>
              </a:extLst>
            </p:cNvPr>
            <p:cNvSpPr/>
            <p:nvPr/>
          </p:nvSpPr>
          <p:spPr>
            <a:xfrm rot="20107994">
              <a:off x="7385275" y="1817691"/>
              <a:ext cx="641849"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37A8B8E-E6E8-80F9-B71D-FDE9D7A97C1B}"/>
                </a:ext>
              </a:extLst>
            </p:cNvPr>
            <p:cNvCxnSpPr>
              <a:stCxn id="7" idx="4"/>
            </p:cNvCxnSpPr>
            <p:nvPr/>
          </p:nvCxnSpPr>
          <p:spPr>
            <a:xfrm>
              <a:off x="7782124" y="2162055"/>
              <a:ext cx="425442" cy="122524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9061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144808"/>
            <a:ext cx="6056409" cy="523220"/>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Miyagi </a:t>
            </a:r>
            <a:r>
              <a:rPr lang="en-US" sz="2800" i="1" dirty="0">
                <a:latin typeface="Optima" panose="02000503060000020004" pitchFamily="2" charset="0"/>
                <a:cs typeface="Arial" panose="020B0604020202020204" pitchFamily="34" charset="0"/>
                <a:sym typeface="Wingdings" pitchFamily="2" charset="2"/>
              </a:rPr>
              <a:t> </a:t>
            </a:r>
            <a:r>
              <a:rPr lang="en-US" sz="2800" i="1" dirty="0">
                <a:latin typeface="Optima" panose="02000503060000020004" pitchFamily="2" charset="0"/>
                <a:cs typeface="Arial" panose="020B0604020202020204" pitchFamily="34" charset="0"/>
              </a:rPr>
              <a:t>Europe and S. America</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83015107-02C0-C08F-495F-D26CC125E506}"/>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27E2E58-B134-96BE-48C1-20D5B8DDBEAB}"/>
              </a:ext>
            </a:extLst>
          </p:cNvPr>
          <p:cNvSpPr/>
          <p:nvPr/>
        </p:nvSpPr>
        <p:spPr>
          <a:xfrm rot="16552456">
            <a:off x="8218741" y="1047959"/>
            <a:ext cx="794693"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3B8E358-FE21-2261-A300-A07B9437C5D4}"/>
              </a:ext>
            </a:extLst>
          </p:cNvPr>
          <p:cNvSpPr/>
          <p:nvPr/>
        </p:nvSpPr>
        <p:spPr>
          <a:xfrm>
            <a:off x="1474553" y="1638522"/>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39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162543" y="32537"/>
            <a:ext cx="6461256" cy="830997"/>
          </a:xfrm>
          <a:prstGeom prst="rect">
            <a:avLst/>
          </a:prstGeom>
          <a:noFill/>
        </p:spPr>
        <p:txBody>
          <a:bodyPr wrap="square">
            <a:spAutoFit/>
          </a:bodyPr>
          <a:lstStyle/>
          <a:p>
            <a:r>
              <a:rPr lang="en-US" sz="2400" i="1" dirty="0">
                <a:latin typeface="Optima" panose="02000503060000020004" pitchFamily="2" charset="0"/>
                <a:cs typeface="Arial" panose="020B0604020202020204" pitchFamily="34" charset="0"/>
              </a:rPr>
              <a:t>Southern California are intermediate between </a:t>
            </a:r>
            <a:r>
              <a:rPr lang="en-US" sz="2400" i="1" dirty="0" err="1">
                <a:latin typeface="Optima" panose="02000503060000020004" pitchFamily="2" charset="0"/>
                <a:cs typeface="Arial" panose="020B0604020202020204" pitchFamily="34" charset="0"/>
              </a:rPr>
              <a:t>Seto</a:t>
            </a:r>
            <a:r>
              <a:rPr lang="en-US" sz="2400" i="1" dirty="0">
                <a:latin typeface="Optima" panose="02000503060000020004" pitchFamily="2" charset="0"/>
                <a:cs typeface="Arial" panose="020B0604020202020204" pitchFamily="34" charset="0"/>
              </a:rPr>
              <a:t> Inland Sea and Miyagi (as is Tokyo)</a:t>
            </a:r>
            <a:endParaRPr lang="en-US" sz="24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7DE07E79-F2B8-AB3A-2163-9604DEF7F0BC}"/>
              </a:ext>
            </a:extLst>
          </p:cNvPr>
          <p:cNvSpPr/>
          <p:nvPr/>
        </p:nvSpPr>
        <p:spPr>
          <a:xfrm rot="20107994">
            <a:off x="7385275" y="1817691"/>
            <a:ext cx="641849"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B8C44A-DDE1-B3B9-1303-59E471BEB999}"/>
              </a:ext>
            </a:extLst>
          </p:cNvPr>
          <p:cNvSpPr/>
          <p:nvPr/>
        </p:nvSpPr>
        <p:spPr>
          <a:xfrm rot="16409214">
            <a:off x="8199771" y="1033402"/>
            <a:ext cx="824883" cy="361104"/>
          </a:xfrm>
          <a:prstGeom prst="ellipse">
            <a:avLst/>
          </a:prstGeom>
          <a:noFill/>
          <a:ln w="63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E5471CB-96E2-1EB4-4C2D-551AC4C8E9D5}"/>
              </a:ext>
            </a:extLst>
          </p:cNvPr>
          <p:cNvSpPr/>
          <p:nvPr/>
        </p:nvSpPr>
        <p:spPr>
          <a:xfrm rot="20107994">
            <a:off x="7937288" y="1576689"/>
            <a:ext cx="641849" cy="361104"/>
          </a:xfrm>
          <a:prstGeom prst="ellipse">
            <a:avLst/>
          </a:prstGeom>
          <a:noFill/>
          <a:ln w="63500">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883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DF6FDD-8D61-407B-4626-39ABDB865433}"/>
              </a:ext>
            </a:extLst>
          </p:cNvPr>
          <p:cNvPicPr>
            <a:picLocks noChangeAspect="1"/>
          </p:cNvPicPr>
          <p:nvPr/>
        </p:nvPicPr>
        <p:blipFill>
          <a:blip r:embed="rId2"/>
          <a:stretch>
            <a:fillRect/>
          </a:stretch>
        </p:blipFill>
        <p:spPr>
          <a:xfrm>
            <a:off x="249382" y="157567"/>
            <a:ext cx="5725391" cy="1918712"/>
          </a:xfrm>
          <a:prstGeom prst="rect">
            <a:avLst/>
          </a:prstGeom>
          <a:ln>
            <a:solidFill>
              <a:schemeClr val="tx1"/>
            </a:solidFill>
          </a:ln>
        </p:spPr>
      </p:pic>
      <p:sp>
        <p:nvSpPr>
          <p:cNvPr id="8" name="TextBox 7">
            <a:extLst>
              <a:ext uri="{FF2B5EF4-FFF2-40B4-BE49-F238E27FC236}">
                <a16:creationId xmlns:a16="http://schemas.microsoft.com/office/drawing/2014/main" id="{0E52C47B-DE7A-1A9E-B56E-4C4FED73A89D}"/>
              </a:ext>
            </a:extLst>
          </p:cNvPr>
          <p:cNvSpPr txBox="1"/>
          <p:nvPr/>
        </p:nvSpPr>
        <p:spPr>
          <a:xfrm>
            <a:off x="6192982" y="263426"/>
            <a:ext cx="2712027" cy="2585323"/>
          </a:xfrm>
          <a:prstGeom prst="rect">
            <a:avLst/>
          </a:prstGeom>
          <a:noFill/>
        </p:spPr>
        <p:txBody>
          <a:bodyPr wrap="square">
            <a:spAutoFit/>
          </a:bodyPr>
          <a:lstStyle/>
          <a:p>
            <a:r>
              <a:rPr lang="en-US" sz="1800" dirty="0">
                <a:effectLst/>
                <a:latin typeface="Optima" panose="02000503060000020004" pitchFamily="2" charset="0"/>
              </a:rPr>
              <a:t>“Because this area historically served as the principal source for oyster exports worldwide, we suggest that oysters were the key vector for the </a:t>
            </a:r>
            <a:r>
              <a:rPr lang="en-US" sz="1800" i="1" dirty="0">
                <a:effectLst/>
                <a:latin typeface="Optima" panose="02000503060000020004" pitchFamily="2" charset="0"/>
              </a:rPr>
              <a:t>G. </a:t>
            </a:r>
            <a:r>
              <a:rPr lang="en-US" sz="1800" i="1" dirty="0" err="1">
                <a:effectLst/>
                <a:latin typeface="Optima" panose="02000503060000020004" pitchFamily="2" charset="0"/>
              </a:rPr>
              <a:t>vermiculophylla</a:t>
            </a:r>
            <a:r>
              <a:rPr lang="en-US" sz="1800" i="1" dirty="0">
                <a:effectLst/>
                <a:latin typeface="Optima" panose="02000503060000020004" pitchFamily="2" charset="0"/>
              </a:rPr>
              <a:t> </a:t>
            </a:r>
            <a:r>
              <a:rPr lang="en-US" sz="1800" dirty="0">
                <a:effectLst/>
                <a:latin typeface="Optima" panose="02000503060000020004" pitchFamily="2" charset="0"/>
              </a:rPr>
              <a:t>invasion.”</a:t>
            </a:r>
            <a:endParaRPr lang="en-US" dirty="0">
              <a:latin typeface="Optima" panose="02000503060000020004" pitchFamily="2" charset="0"/>
            </a:endParaRPr>
          </a:p>
        </p:txBody>
      </p:sp>
      <p:sp>
        <p:nvSpPr>
          <p:cNvPr id="3" name="TextBox 2">
            <a:extLst>
              <a:ext uri="{FF2B5EF4-FFF2-40B4-BE49-F238E27FC236}">
                <a16:creationId xmlns:a16="http://schemas.microsoft.com/office/drawing/2014/main" id="{B7F7F2AA-5288-A093-FD9E-B631A584CB4D}"/>
              </a:ext>
            </a:extLst>
          </p:cNvPr>
          <p:cNvSpPr txBox="1"/>
          <p:nvPr/>
        </p:nvSpPr>
        <p:spPr>
          <a:xfrm>
            <a:off x="904461" y="2571750"/>
            <a:ext cx="4572000" cy="2031325"/>
          </a:xfrm>
          <a:prstGeom prst="rect">
            <a:avLst/>
          </a:prstGeom>
          <a:noFill/>
        </p:spPr>
        <p:txBody>
          <a:bodyPr wrap="square">
            <a:spAutoFit/>
          </a:bodyPr>
          <a:lstStyle/>
          <a:p>
            <a:pPr marL="0" marR="0" algn="just">
              <a:spcBef>
                <a:spcPts val="0"/>
              </a:spcBef>
              <a:spcAft>
                <a:spcPts val="0"/>
              </a:spcAft>
            </a:pPr>
            <a:r>
              <a:rPr lang="en-US" sz="1800" i="1" dirty="0">
                <a:effectLst/>
                <a:latin typeface="Optima" panose="02000503060000020004" pitchFamily="2"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1456444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8897A2-F231-470B-D314-DAE95089BE9B}"/>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526421E7-6C9F-957A-BDBF-B935E8B27DA1}"/>
              </a:ext>
            </a:extLst>
          </p:cNvPr>
          <p:cNvSpPr txBox="1"/>
          <p:nvPr/>
        </p:nvSpPr>
        <p:spPr>
          <a:xfrm>
            <a:off x="783020" y="358974"/>
            <a:ext cx="5586248" cy="923330"/>
          </a:xfrm>
          <a:prstGeom prst="rect">
            <a:avLst/>
          </a:prstGeom>
          <a:noFill/>
        </p:spPr>
        <p:txBody>
          <a:bodyPr wrap="square">
            <a:spAutoFit/>
          </a:bodyPr>
          <a:lstStyle/>
          <a:p>
            <a:r>
              <a:rPr lang="en-US" sz="1800" dirty="0" err="1">
                <a:effectLst/>
                <a:latin typeface="Lato" panose="020F0502020204030204" pitchFamily="34" charset="0"/>
              </a:rPr>
              <a:t>Bonnot</a:t>
            </a:r>
            <a:r>
              <a:rPr lang="en-US" sz="1800" dirty="0">
                <a:effectLst/>
                <a:latin typeface="Lato" panose="020F0502020204030204" pitchFamily="34" charset="0"/>
              </a:rPr>
              <a:t> (1935) documented the occurrence of invasive mollusks with imported Japanese oyster shipments to North American estuaries. </a:t>
            </a:r>
            <a:endParaRPr lang="en-US" dirty="0"/>
          </a:p>
        </p:txBody>
      </p:sp>
      <p:sp>
        <p:nvSpPr>
          <p:cNvPr id="7" name="TextBox 6">
            <a:extLst>
              <a:ext uri="{FF2B5EF4-FFF2-40B4-BE49-F238E27FC236}">
                <a16:creationId xmlns:a16="http://schemas.microsoft.com/office/drawing/2014/main" id="{E26F2E10-A136-56C8-0AF9-A231B8833BAE}"/>
              </a:ext>
            </a:extLst>
          </p:cNvPr>
          <p:cNvSpPr txBox="1"/>
          <p:nvPr/>
        </p:nvSpPr>
        <p:spPr>
          <a:xfrm>
            <a:off x="446689" y="1594632"/>
            <a:ext cx="4572000" cy="1754326"/>
          </a:xfrm>
          <a:prstGeom prst="rect">
            <a:avLst/>
          </a:prstGeom>
          <a:noFill/>
        </p:spPr>
        <p:txBody>
          <a:bodyPr wrap="square">
            <a:spAutoFit/>
          </a:bodyPr>
          <a:lstStyle/>
          <a:p>
            <a:r>
              <a:rPr lang="en-US" sz="1800" dirty="0">
                <a:effectLst/>
                <a:latin typeface="Lato" panose="020F0502020204030203" pitchFamily="34" charset="0"/>
              </a:rPr>
              <a:t>“Because this area historically served as the principal source for oyster exports worldwide, we suggest that oysters were the key vector for the </a:t>
            </a:r>
            <a:r>
              <a:rPr lang="en-US" sz="1800" i="1" dirty="0">
                <a:effectLst/>
                <a:latin typeface="Lato" panose="020F0502020204030203" pitchFamily="34" charset="0"/>
              </a:rPr>
              <a:t>G. </a:t>
            </a:r>
            <a:r>
              <a:rPr lang="en-US" sz="1800" i="1" dirty="0" err="1">
                <a:effectLst/>
                <a:latin typeface="Lato" panose="020F0502020204030203" pitchFamily="34" charset="0"/>
              </a:rPr>
              <a:t>vermiculophylla</a:t>
            </a:r>
            <a:r>
              <a:rPr lang="en-US" sz="1800" i="1" dirty="0">
                <a:effectLst/>
                <a:latin typeface="Lato" panose="020F0502020204030203" pitchFamily="34" charset="0"/>
              </a:rPr>
              <a:t> </a:t>
            </a:r>
            <a:r>
              <a:rPr lang="en-US" sz="1800" dirty="0">
                <a:effectLst/>
                <a:latin typeface="Lato" panose="020F0502020204030203" pitchFamily="34" charset="0"/>
              </a:rPr>
              <a:t>invasion. “ Krueger-Hadfield et al 2017 Ecol</a:t>
            </a:r>
            <a:r>
              <a:rPr lang="en-US" dirty="0">
                <a:latin typeface="Lato" panose="020F0502020204030203" pitchFamily="34" charset="0"/>
              </a:rPr>
              <a:t>ogy and Evolution</a:t>
            </a:r>
            <a:endParaRPr lang="en-US" dirty="0"/>
          </a:p>
        </p:txBody>
      </p:sp>
      <p:sp>
        <p:nvSpPr>
          <p:cNvPr id="9" name="TextBox 8">
            <a:extLst>
              <a:ext uri="{FF2B5EF4-FFF2-40B4-BE49-F238E27FC236}">
                <a16:creationId xmlns:a16="http://schemas.microsoft.com/office/drawing/2014/main" id="{73292057-8896-D38D-4B4F-67BA147EAAEF}"/>
              </a:ext>
            </a:extLst>
          </p:cNvPr>
          <p:cNvSpPr txBox="1"/>
          <p:nvPr/>
        </p:nvSpPr>
        <p:spPr>
          <a:xfrm>
            <a:off x="783020" y="3861196"/>
            <a:ext cx="4572000" cy="923330"/>
          </a:xfrm>
          <a:prstGeom prst="rect">
            <a:avLst/>
          </a:prstGeom>
          <a:noFill/>
        </p:spPr>
        <p:txBody>
          <a:bodyPr wrap="square">
            <a:spAutoFit/>
          </a:bodyPr>
          <a:lstStyle/>
          <a:p>
            <a:r>
              <a:rPr lang="en-US" sz="1800" dirty="0">
                <a:effectLst/>
                <a:latin typeface="Code2000"/>
              </a:rPr>
              <a:t>“The source region historically provided seed oysters (Crassostrea gigas) for aquaculture in North America” Miura et al. 2001 PNAS</a:t>
            </a:r>
            <a:endParaRPr lang="en-US" dirty="0"/>
          </a:p>
        </p:txBody>
      </p:sp>
      <p:sp>
        <p:nvSpPr>
          <p:cNvPr id="11" name="TextBox 10">
            <a:extLst>
              <a:ext uri="{FF2B5EF4-FFF2-40B4-BE49-F238E27FC236}">
                <a16:creationId xmlns:a16="http://schemas.microsoft.com/office/drawing/2014/main" id="{47D03E49-EBE3-F778-BE31-ECFA3EDA33C9}"/>
              </a:ext>
            </a:extLst>
          </p:cNvPr>
          <p:cNvSpPr txBox="1"/>
          <p:nvPr/>
        </p:nvSpPr>
        <p:spPr>
          <a:xfrm>
            <a:off x="5355020" y="1282304"/>
            <a:ext cx="3426373" cy="3600986"/>
          </a:xfrm>
          <a:prstGeom prst="rect">
            <a:avLst/>
          </a:prstGeom>
          <a:noFill/>
        </p:spPr>
        <p:txBody>
          <a:bodyPr wrap="square">
            <a:spAutoFit/>
          </a:bodyPr>
          <a:lstStyle/>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From ad hoc reviewers of K-H 2017 at Mol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Ecol</a:t>
            </a:r>
            <a:endPar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Furthermore, their claims to identify the vector (C. gigas) remains purely speculative - this would be confirmed by congruent patterns of genetic diversity of both C. gigas and G.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vermiculophylla</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in their native and introduced ranges.</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rPr>
              <a:t>"... our results support anecdotal evidence that oysters were the key vector for the G. </a:t>
            </a:r>
            <a:r>
              <a:rPr lang="en-US" sz="1200" dirty="0" err="1">
                <a:solidFill>
                  <a:srgbClr val="191919"/>
                </a:solidFill>
                <a:effectLst/>
                <a:latin typeface="Times New Roman" panose="02020603050405020304" pitchFamily="18" charset="0"/>
                <a:ea typeface="Calibri" panose="020F0502020204030204" pitchFamily="34" charset="0"/>
              </a:rPr>
              <a:t>vermiculophylla</a:t>
            </a:r>
            <a:r>
              <a:rPr lang="en-US" sz="1200" dirty="0">
                <a:solidFill>
                  <a:srgbClr val="191919"/>
                </a:solidFill>
                <a:effectLst/>
                <a:latin typeface="Times New Roman" panose="02020603050405020304" pitchFamily="18" charset="0"/>
                <a:ea typeface="Calibri" panose="020F0502020204030204" pitchFamily="34" charset="0"/>
              </a:rPr>
              <a:t> invasion."  Congruent patterns of genetic diversity across the two species would have clarified this - as it is, there is only "arm-waving".</a:t>
            </a:r>
            <a:r>
              <a:rPr lang="en-US" sz="1200" dirty="0">
                <a:effectLst/>
              </a:rPr>
              <a:t> </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81089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p:txBody>
      </p:sp>
      <p:pic>
        <p:nvPicPr>
          <p:cNvPr id="6" name="Picture 2">
            <a:extLst>
              <a:ext uri="{FF2B5EF4-FFF2-40B4-BE49-F238E27FC236}">
                <a16:creationId xmlns:a16="http://schemas.microsoft.com/office/drawing/2014/main" id="{4F0E90F1-9568-DCE9-9222-4AF706B2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9" y="1401107"/>
            <a:ext cx="5822052" cy="34932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DDA92C-3B2F-D93F-769A-ACC2FCDE33E3}"/>
              </a:ext>
            </a:extLst>
          </p:cNvPr>
          <p:cNvSpPr txBox="1"/>
          <p:nvPr/>
        </p:nvSpPr>
        <p:spPr>
          <a:xfrm>
            <a:off x="199737" y="4024013"/>
            <a:ext cx="2248821" cy="830997"/>
          </a:xfrm>
          <a:prstGeom prst="rect">
            <a:avLst/>
          </a:prstGeom>
          <a:solidFill>
            <a:schemeClr val="bg1"/>
          </a:solidFill>
          <a:ln>
            <a:solidFill>
              <a:schemeClr val="tx1"/>
            </a:solidFill>
          </a:ln>
        </p:spPr>
        <p:txBody>
          <a:bodyPr wrap="none" rtlCol="0">
            <a:spAutoFit/>
          </a:bodyPr>
          <a:lstStyle/>
          <a:p>
            <a:r>
              <a:rPr lang="en-US" sz="1600" i="1" dirty="0">
                <a:latin typeface="Optima" panose="02000503060000020004" pitchFamily="2" charset="0"/>
                <a:cs typeface="Arial" panose="020B0604020202020204" pitchFamily="34" charset="0"/>
              </a:rPr>
              <a:t>C. gigas </a:t>
            </a:r>
            <a:r>
              <a:rPr lang="en-US" sz="1600" dirty="0">
                <a:latin typeface="Optima" panose="02000503060000020004" pitchFamily="2" charset="0"/>
                <a:cs typeface="Arial" panose="020B0604020202020204" pitchFamily="34" charset="0"/>
              </a:rPr>
              <a:t>aquaculture</a:t>
            </a:r>
            <a:endParaRPr lang="en-US" sz="1600" i="1" dirty="0">
              <a:latin typeface="Optima" panose="02000503060000020004" pitchFamily="2" charset="0"/>
              <a:cs typeface="Arial" panose="020B0604020202020204" pitchFamily="34" charset="0"/>
            </a:endParaRPr>
          </a:p>
          <a:p>
            <a:r>
              <a:rPr lang="en-US" sz="1600" dirty="0">
                <a:latin typeface="Optima" panose="02000503060000020004" pitchFamily="2" charset="0"/>
                <a:cs typeface="Arial" panose="020B0604020202020204" pitchFamily="34" charset="0"/>
              </a:rPr>
              <a:t>- $1.2 Billion per year</a:t>
            </a:r>
          </a:p>
          <a:p>
            <a:r>
              <a:rPr lang="en-US" sz="1600" dirty="0">
                <a:latin typeface="Optima" panose="02000503060000020004" pitchFamily="2" charset="0"/>
                <a:cs typeface="Arial" panose="020B0604020202020204" pitchFamily="34" charset="0"/>
              </a:rPr>
              <a:t>- 644,000 tons per year</a:t>
            </a:r>
          </a:p>
        </p:txBody>
      </p:sp>
      <p:sp>
        <p:nvSpPr>
          <p:cNvPr id="7" name="TextBox 6">
            <a:extLst>
              <a:ext uri="{FF2B5EF4-FFF2-40B4-BE49-F238E27FC236}">
                <a16:creationId xmlns:a16="http://schemas.microsoft.com/office/drawing/2014/main" id="{C1B4671B-222F-AED7-7965-719F726FFD0D}"/>
              </a:ext>
            </a:extLst>
          </p:cNvPr>
          <p:cNvSpPr txBox="1"/>
          <p:nvPr/>
        </p:nvSpPr>
        <p:spPr>
          <a:xfrm>
            <a:off x="4572000" y="4485678"/>
            <a:ext cx="1011302" cy="338554"/>
          </a:xfrm>
          <a:prstGeom prst="rect">
            <a:avLst/>
          </a:prstGeom>
          <a:noFill/>
        </p:spPr>
        <p:txBody>
          <a:bodyPr wrap="none" rtlCol="0">
            <a:spAutoFit/>
          </a:bodyPr>
          <a:lstStyle/>
          <a:p>
            <a:r>
              <a:rPr lang="en-US" sz="1600" dirty="0">
                <a:solidFill>
                  <a:schemeClr val="bg1"/>
                </a:solidFill>
              </a:rPr>
              <a:t>Eric </a:t>
            </a:r>
            <a:r>
              <a:rPr lang="en-US" sz="1600" dirty="0" err="1">
                <a:solidFill>
                  <a:schemeClr val="bg1"/>
                </a:solidFill>
              </a:rPr>
              <a:t>Pante</a:t>
            </a:r>
            <a:endParaRPr lang="en-US" sz="1600" dirty="0">
              <a:solidFill>
                <a:schemeClr val="bg1"/>
              </a:solidFill>
            </a:endParaRPr>
          </a:p>
        </p:txBody>
      </p:sp>
    </p:spTree>
    <p:extLst>
      <p:ext uri="{BB962C8B-B14F-4D97-AF65-F5344CB8AC3E}">
        <p14:creationId xmlns:p14="http://schemas.microsoft.com/office/powerpoint/2010/main" val="1787129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92769-37BF-CD18-0B61-DF4B0FF806C3}"/>
              </a:ext>
            </a:extLst>
          </p:cNvPr>
          <p:cNvSpPr txBox="1"/>
          <p:nvPr/>
        </p:nvSpPr>
        <p:spPr>
          <a:xfrm>
            <a:off x="1524000" y="3663814"/>
            <a:ext cx="2638425" cy="830997"/>
          </a:xfrm>
          <a:prstGeom prst="rect">
            <a:avLst/>
          </a:prstGeom>
          <a:noFill/>
        </p:spPr>
        <p:txBody>
          <a:bodyPr wrap="square" rtlCol="0">
            <a:spAutoFit/>
          </a:bodyPr>
          <a:lstStyle/>
          <a:p>
            <a:r>
              <a:rPr lang="en-US" sz="2400" i="1" dirty="0" err="1">
                <a:latin typeface="Arial" panose="020B0604020202020204" pitchFamily="34" charset="0"/>
                <a:cs typeface="Arial" panose="020B0604020202020204" pitchFamily="34" charset="0"/>
              </a:rPr>
              <a:t>Battillaria</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attramentaria</a:t>
            </a:r>
            <a:endParaRPr lang="en-US" sz="2400" i="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5BA4561-2752-787A-E7AB-74E2A3248D3E}"/>
              </a:ext>
            </a:extLst>
          </p:cNvPr>
          <p:cNvSpPr txBox="1"/>
          <p:nvPr/>
        </p:nvSpPr>
        <p:spPr>
          <a:xfrm>
            <a:off x="1524001" y="4490263"/>
            <a:ext cx="1800814" cy="300082"/>
          </a:xfrm>
          <a:prstGeom prst="rect">
            <a:avLst/>
          </a:prstGeom>
          <a:noFill/>
        </p:spPr>
        <p:txBody>
          <a:bodyPr wrap="none" rtlCol="0">
            <a:spAutoFit/>
          </a:bodyPr>
          <a:lstStyle/>
          <a:p>
            <a:r>
              <a:rPr lang="en-US" sz="1350" dirty="0"/>
              <a:t>Miura et al. 2005 </a:t>
            </a:r>
            <a:r>
              <a:rPr lang="en-US" sz="1350" i="1" dirty="0"/>
              <a:t>PNAS</a:t>
            </a:r>
          </a:p>
        </p:txBody>
      </p:sp>
      <p:pic>
        <p:nvPicPr>
          <p:cNvPr id="6" name="Picture 5">
            <a:extLst>
              <a:ext uri="{FF2B5EF4-FFF2-40B4-BE49-F238E27FC236}">
                <a16:creationId xmlns:a16="http://schemas.microsoft.com/office/drawing/2014/main" id="{1E82D642-6CFE-C3A5-C717-A66AE02C3036}"/>
              </a:ext>
            </a:extLst>
          </p:cNvPr>
          <p:cNvPicPr>
            <a:picLocks noChangeAspect="1"/>
          </p:cNvPicPr>
          <p:nvPr/>
        </p:nvPicPr>
        <p:blipFill>
          <a:blip r:embed="rId2"/>
          <a:stretch>
            <a:fillRect/>
          </a:stretch>
        </p:blipFill>
        <p:spPr>
          <a:xfrm>
            <a:off x="3796838" y="3384886"/>
            <a:ext cx="2931213" cy="1365770"/>
          </a:xfrm>
          <a:prstGeom prst="rect">
            <a:avLst/>
          </a:prstGeom>
        </p:spPr>
      </p:pic>
    </p:spTree>
    <p:extLst>
      <p:ext uri="{BB962C8B-B14F-4D97-AF65-F5344CB8AC3E}">
        <p14:creationId xmlns:p14="http://schemas.microsoft.com/office/powerpoint/2010/main" val="3507902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27CE5-CD4E-353A-4E3A-8C58CE171D56}"/>
              </a:ext>
            </a:extLst>
          </p:cNvPr>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220937" y="189161"/>
            <a:ext cx="4870953" cy="5191124"/>
          </a:xfrm>
          <a:prstGeom prst="rect">
            <a:avLst/>
          </a:prstGeom>
        </p:spPr>
      </p:pic>
      <p:pic>
        <p:nvPicPr>
          <p:cNvPr id="9" name="Picture 8">
            <a:extLst>
              <a:ext uri="{FF2B5EF4-FFF2-40B4-BE49-F238E27FC236}">
                <a16:creationId xmlns:a16="http://schemas.microsoft.com/office/drawing/2014/main" id="{79808C44-9CA2-466B-6CA9-D5989A5567FD}"/>
              </a:ext>
            </a:extLst>
          </p:cNvPr>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3740014" y="1799269"/>
            <a:ext cx="877289" cy="2944257"/>
          </a:xfrm>
          <a:prstGeom prst="rect">
            <a:avLst/>
          </a:prstGeom>
        </p:spPr>
      </p:pic>
      <p:sp>
        <p:nvSpPr>
          <p:cNvPr id="10" name="TextBox 9">
            <a:extLst>
              <a:ext uri="{FF2B5EF4-FFF2-40B4-BE49-F238E27FC236}">
                <a16:creationId xmlns:a16="http://schemas.microsoft.com/office/drawing/2014/main" id="{3E6F93D3-5ECE-072A-D339-96C7E4AA41BE}"/>
              </a:ext>
            </a:extLst>
          </p:cNvPr>
          <p:cNvSpPr txBox="1"/>
          <p:nvPr/>
        </p:nvSpPr>
        <p:spPr>
          <a:xfrm rot="20577887">
            <a:off x="3247016" y="1295218"/>
            <a:ext cx="1016861"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Hokkaido</a:t>
            </a:r>
          </a:p>
        </p:txBody>
      </p:sp>
      <p:sp>
        <p:nvSpPr>
          <p:cNvPr id="11" name="TextBox 10">
            <a:extLst>
              <a:ext uri="{FF2B5EF4-FFF2-40B4-BE49-F238E27FC236}">
                <a16:creationId xmlns:a16="http://schemas.microsoft.com/office/drawing/2014/main" id="{4935D9B0-BA18-5BAC-327F-3652DDC99B48}"/>
              </a:ext>
            </a:extLst>
          </p:cNvPr>
          <p:cNvSpPr txBox="1"/>
          <p:nvPr/>
        </p:nvSpPr>
        <p:spPr>
          <a:xfrm rot="17372116">
            <a:off x="2774032" y="2163038"/>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2" name="TextBox 11">
            <a:extLst>
              <a:ext uri="{FF2B5EF4-FFF2-40B4-BE49-F238E27FC236}">
                <a16:creationId xmlns:a16="http://schemas.microsoft.com/office/drawing/2014/main" id="{86424603-1003-9708-55F0-BF7473C1A5AE}"/>
              </a:ext>
            </a:extLst>
          </p:cNvPr>
          <p:cNvSpPr txBox="1"/>
          <p:nvPr/>
        </p:nvSpPr>
        <p:spPr>
          <a:xfrm rot="20882476">
            <a:off x="2052318" y="2687399"/>
            <a:ext cx="1021429"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Hiroshima</a:t>
            </a:r>
          </a:p>
        </p:txBody>
      </p:sp>
      <p:pic>
        <p:nvPicPr>
          <p:cNvPr id="4" name="Picture 3">
            <a:extLst>
              <a:ext uri="{FF2B5EF4-FFF2-40B4-BE49-F238E27FC236}">
                <a16:creationId xmlns:a16="http://schemas.microsoft.com/office/drawing/2014/main" id="{30DC46E9-8629-39D2-72EB-B646C4A63A0C}"/>
              </a:ext>
            </a:extLst>
          </p:cNvPr>
          <p:cNvPicPr>
            <a:picLocks noChangeAspect="1"/>
          </p:cNvPicPr>
          <p:nvPr/>
        </p:nvPicPr>
        <p:blipFill>
          <a:blip r:embed="rId4"/>
          <a:stretch>
            <a:fillRect/>
          </a:stretch>
        </p:blipFill>
        <p:spPr>
          <a:xfrm>
            <a:off x="4763860" y="1466594"/>
            <a:ext cx="4053646" cy="3609608"/>
          </a:xfrm>
          <a:prstGeom prst="rect">
            <a:avLst/>
          </a:prstGeom>
        </p:spPr>
      </p:pic>
      <p:sp>
        <p:nvSpPr>
          <p:cNvPr id="2" name="Title 6">
            <a:extLst>
              <a:ext uri="{FF2B5EF4-FFF2-40B4-BE49-F238E27FC236}">
                <a16:creationId xmlns:a16="http://schemas.microsoft.com/office/drawing/2014/main" id="{A82B1265-10E0-64D2-ADAD-292FAB5F37DF}"/>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Tree>
    <p:extLst>
      <p:ext uri="{BB962C8B-B14F-4D97-AF65-F5344CB8AC3E}">
        <p14:creationId xmlns:p14="http://schemas.microsoft.com/office/powerpoint/2010/main" val="3831683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DF6FDD-8D61-407B-4626-39ABDB865433}"/>
              </a:ext>
            </a:extLst>
          </p:cNvPr>
          <p:cNvPicPr>
            <a:picLocks noChangeAspect="1"/>
          </p:cNvPicPr>
          <p:nvPr/>
        </p:nvPicPr>
        <p:blipFill>
          <a:blip r:embed="rId2"/>
          <a:stretch>
            <a:fillRect/>
          </a:stretch>
        </p:blipFill>
        <p:spPr>
          <a:xfrm>
            <a:off x="249382" y="157567"/>
            <a:ext cx="5725391" cy="1918712"/>
          </a:xfrm>
          <a:prstGeom prst="rect">
            <a:avLst/>
          </a:prstGeom>
          <a:ln>
            <a:solidFill>
              <a:schemeClr val="tx1"/>
            </a:solidFill>
          </a:ln>
        </p:spPr>
      </p:pic>
      <p:pic>
        <p:nvPicPr>
          <p:cNvPr id="5" name="Picture 4">
            <a:extLst>
              <a:ext uri="{FF2B5EF4-FFF2-40B4-BE49-F238E27FC236}">
                <a16:creationId xmlns:a16="http://schemas.microsoft.com/office/drawing/2014/main" id="{9DE45AC3-381C-1136-6F3C-7AD5903E90FF}"/>
              </a:ext>
            </a:extLst>
          </p:cNvPr>
          <p:cNvPicPr>
            <a:picLocks noChangeAspect="1"/>
          </p:cNvPicPr>
          <p:nvPr/>
        </p:nvPicPr>
        <p:blipFill>
          <a:blip r:embed="rId3"/>
          <a:stretch>
            <a:fillRect/>
          </a:stretch>
        </p:blipFill>
        <p:spPr>
          <a:xfrm>
            <a:off x="1444337" y="2129831"/>
            <a:ext cx="5725391" cy="1386082"/>
          </a:xfrm>
          <a:prstGeom prst="rect">
            <a:avLst/>
          </a:prstGeom>
          <a:ln>
            <a:solidFill>
              <a:schemeClr val="tx1"/>
            </a:solidFill>
          </a:ln>
        </p:spPr>
      </p:pic>
      <p:pic>
        <p:nvPicPr>
          <p:cNvPr id="6" name="Picture 5">
            <a:extLst>
              <a:ext uri="{FF2B5EF4-FFF2-40B4-BE49-F238E27FC236}">
                <a16:creationId xmlns:a16="http://schemas.microsoft.com/office/drawing/2014/main" id="{C6DDAB48-3A47-DF2B-52E8-32BD88D76863}"/>
              </a:ext>
            </a:extLst>
          </p:cNvPr>
          <p:cNvPicPr>
            <a:picLocks noChangeAspect="1"/>
          </p:cNvPicPr>
          <p:nvPr/>
        </p:nvPicPr>
        <p:blipFill>
          <a:blip r:embed="rId4"/>
          <a:stretch>
            <a:fillRect/>
          </a:stretch>
        </p:blipFill>
        <p:spPr>
          <a:xfrm>
            <a:off x="4114800" y="3569465"/>
            <a:ext cx="4925291" cy="1505571"/>
          </a:xfrm>
          <a:prstGeom prst="rect">
            <a:avLst/>
          </a:prstGeom>
          <a:ln>
            <a:solidFill>
              <a:schemeClr val="tx1"/>
            </a:solidFill>
          </a:ln>
        </p:spPr>
      </p:pic>
      <p:sp>
        <p:nvSpPr>
          <p:cNvPr id="9" name="TextBox 8">
            <a:extLst>
              <a:ext uri="{FF2B5EF4-FFF2-40B4-BE49-F238E27FC236}">
                <a16:creationId xmlns:a16="http://schemas.microsoft.com/office/drawing/2014/main" id="{8739EBAD-26D6-ABA2-1287-F3DDBDE06466}"/>
              </a:ext>
            </a:extLst>
          </p:cNvPr>
          <p:cNvSpPr txBox="1"/>
          <p:nvPr/>
        </p:nvSpPr>
        <p:spPr>
          <a:xfrm>
            <a:off x="6215570" y="516758"/>
            <a:ext cx="2679048" cy="1200329"/>
          </a:xfrm>
          <a:prstGeom prst="rect">
            <a:avLst/>
          </a:prstGeom>
          <a:noFill/>
        </p:spPr>
        <p:txBody>
          <a:bodyPr wrap="square" rtlCol="0">
            <a:spAutoFit/>
          </a:bodyPr>
          <a:lstStyle/>
          <a:p>
            <a:r>
              <a:rPr lang="en-US" dirty="0">
                <a:latin typeface="Optima" panose="02000503060000020004" pitchFamily="2" charset="0"/>
              </a:rPr>
              <a:t>Problem: Without direct observations, we have largely </a:t>
            </a:r>
            <a:r>
              <a:rPr lang="en-US" i="1" dirty="0">
                <a:latin typeface="Optima" panose="02000503060000020004" pitchFamily="2" charset="0"/>
              </a:rPr>
              <a:t>indirect </a:t>
            </a:r>
            <a:r>
              <a:rPr lang="en-US" dirty="0">
                <a:latin typeface="Optima" panose="02000503060000020004" pitchFamily="2" charset="0"/>
              </a:rPr>
              <a:t>evidence for oyster as a vector</a:t>
            </a:r>
          </a:p>
        </p:txBody>
      </p:sp>
    </p:spTree>
    <p:extLst>
      <p:ext uri="{BB962C8B-B14F-4D97-AF65-F5344CB8AC3E}">
        <p14:creationId xmlns:p14="http://schemas.microsoft.com/office/powerpoint/2010/main" val="301808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8070149" y="4764039"/>
            <a:ext cx="1290161" cy="276999"/>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Troost 2010</a:t>
            </a:r>
            <a:endParaRPr lang="en-US" sz="1200" dirty="0">
              <a:latin typeface="Optima" panose="02000503060000020004" pitchFamily="2" charset="0"/>
            </a:endParaRPr>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F0D605-4448-652D-13F4-860D4E8846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24418318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39C9E-05AF-1673-DA67-46A1092647FD}"/>
              </a:ext>
            </a:extLst>
          </p:cNvPr>
          <p:cNvPicPr>
            <a:picLocks noChangeAspect="1"/>
          </p:cNvPicPr>
          <p:nvPr/>
        </p:nvPicPr>
        <p:blipFill>
          <a:blip r:embed="rId3"/>
          <a:stretch>
            <a:fillRect/>
          </a:stretch>
        </p:blipFill>
        <p:spPr>
          <a:xfrm>
            <a:off x="1028700" y="139700"/>
            <a:ext cx="7086600" cy="4864100"/>
          </a:xfrm>
          <a:prstGeom prst="rect">
            <a:avLst/>
          </a:prstGeom>
        </p:spPr>
      </p:pic>
      <p:sp>
        <p:nvSpPr>
          <p:cNvPr id="5" name="TextBox 4">
            <a:extLst>
              <a:ext uri="{FF2B5EF4-FFF2-40B4-BE49-F238E27FC236}">
                <a16:creationId xmlns:a16="http://schemas.microsoft.com/office/drawing/2014/main" id="{1AEC5916-9C3D-A228-52CA-D5D417C437EB}"/>
              </a:ext>
            </a:extLst>
          </p:cNvPr>
          <p:cNvSpPr txBox="1"/>
          <p:nvPr/>
        </p:nvSpPr>
        <p:spPr>
          <a:xfrm>
            <a:off x="7089058" y="4041058"/>
            <a:ext cx="1753172" cy="369332"/>
          </a:xfrm>
          <a:prstGeom prst="rect">
            <a:avLst/>
          </a:prstGeom>
          <a:noFill/>
        </p:spPr>
        <p:txBody>
          <a:bodyPr wrap="none" rtlCol="0">
            <a:spAutoFit/>
          </a:bodyPr>
          <a:lstStyle/>
          <a:p>
            <a:r>
              <a:rPr lang="en-US" dirty="0"/>
              <a:t>Colors for the PC</a:t>
            </a:r>
          </a:p>
        </p:txBody>
      </p:sp>
    </p:spTree>
    <p:extLst>
      <p:ext uri="{BB962C8B-B14F-4D97-AF65-F5344CB8AC3E}">
        <p14:creationId xmlns:p14="http://schemas.microsoft.com/office/powerpoint/2010/main" val="2822599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40"/>
            <a:ext cx="3457181" cy="1907470"/>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1634" y="905549"/>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21014" y="91708"/>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166936" y="521071"/>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pic>
        <p:nvPicPr>
          <p:cNvPr id="10" name="Picture 9">
            <a:extLst>
              <a:ext uri="{FF2B5EF4-FFF2-40B4-BE49-F238E27FC236}">
                <a16:creationId xmlns:a16="http://schemas.microsoft.com/office/drawing/2014/main" id="{7E26B1C3-CFA2-7986-8345-EF76FEE244A1}"/>
              </a:ext>
            </a:extLst>
          </p:cNvPr>
          <p:cNvPicPr>
            <a:picLocks noChangeAspect="1"/>
          </p:cNvPicPr>
          <p:nvPr/>
        </p:nvPicPr>
        <p:blipFill>
          <a:blip r:embed="rId3"/>
          <a:stretch>
            <a:fillRect/>
          </a:stretch>
        </p:blipFill>
        <p:spPr>
          <a:xfrm>
            <a:off x="786580" y="2036628"/>
            <a:ext cx="7772400" cy="2861890"/>
          </a:xfrm>
          <a:prstGeom prst="rect">
            <a:avLst/>
          </a:prstGeom>
        </p:spPr>
      </p:pic>
    </p:spTree>
    <p:extLst>
      <p:ext uri="{BB962C8B-B14F-4D97-AF65-F5344CB8AC3E}">
        <p14:creationId xmlns:p14="http://schemas.microsoft.com/office/powerpoint/2010/main" val="2332830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2AC1-46E8-7755-B9B0-613523E8B6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98FB89-B01C-626F-70E3-A4858C724BA6}"/>
              </a:ext>
            </a:extLst>
          </p:cNvPr>
          <p:cNvSpPr>
            <a:spLocks noGrp="1"/>
          </p:cNvSpPr>
          <p:nvPr>
            <p:ph idx="1"/>
          </p:nvPr>
        </p:nvSpPr>
        <p:spPr/>
        <p:txBody>
          <a:bodyPr>
            <a:normAutofit fontScale="92500" lnSpcReduction="10000"/>
          </a:bodyPr>
          <a:lstStyle/>
          <a:p>
            <a:r>
              <a:rPr lang="en-US" dirty="0"/>
              <a:t>Biological invasions are a major driver of ecosystem degradation. The number of invasive alien species is increasing rapidly with no evidence that either the rate of species introduction or the emergence of new invasive species is slowing down. </a:t>
            </a:r>
            <a:r>
              <a:rPr lang="en-US" dirty="0" err="1"/>
              <a:t>Pyšek</a:t>
            </a:r>
            <a:r>
              <a:rPr lang="en-US" dirty="0"/>
              <a:t> et al 2020 Biological Review</a:t>
            </a:r>
          </a:p>
          <a:p>
            <a:r>
              <a:rPr lang="en-US" dirty="0"/>
              <a:t>One  critical  piece  of  the  puzzle  in  the  understanding of  biological  invasions  is  an  understanding  of  the  his- tory  of  the  invasion  process,  including  the geographical pathways   followed   by   the   founders   of   the   invading populations.  Indeed,  the  genetic  variability  of  invading populations,  in  terms  of  both  molecular  and  </a:t>
            </a:r>
            <a:r>
              <a:rPr lang="en-US" dirty="0" err="1"/>
              <a:t>quantita</a:t>
            </a:r>
            <a:r>
              <a:rPr lang="en-US" dirty="0"/>
              <a:t>- </a:t>
            </a:r>
            <a:r>
              <a:rPr lang="en-US" dirty="0" err="1"/>
              <a:t>tive</a:t>
            </a:r>
            <a:r>
              <a:rPr lang="en-US" dirty="0"/>
              <a:t>  traits,  depends  on  the  history  of  their  populations of  origin  and  the  historical  and  demographical  features of  their  introduction. </a:t>
            </a:r>
            <a:r>
              <a:rPr lang="en-US" dirty="0" err="1"/>
              <a:t>Estoup</a:t>
            </a:r>
            <a:r>
              <a:rPr lang="en-US" dirty="0"/>
              <a:t> and </a:t>
            </a:r>
            <a:r>
              <a:rPr lang="en-US" dirty="0" err="1"/>
              <a:t>Guillemaud</a:t>
            </a:r>
            <a:r>
              <a:rPr lang="en-US" dirty="0"/>
              <a:t> 2010 ME.</a:t>
            </a:r>
          </a:p>
        </p:txBody>
      </p:sp>
    </p:spTree>
    <p:extLst>
      <p:ext uri="{BB962C8B-B14F-4D97-AF65-F5344CB8AC3E}">
        <p14:creationId xmlns:p14="http://schemas.microsoft.com/office/powerpoint/2010/main" val="2805452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6892A-067E-A87A-B86C-BE34D3D445EE}"/>
              </a:ext>
            </a:extLst>
          </p:cNvPr>
          <p:cNvSpPr txBox="1"/>
          <p:nvPr/>
        </p:nvSpPr>
        <p:spPr>
          <a:xfrm>
            <a:off x="255523" y="110935"/>
            <a:ext cx="4097048" cy="1815882"/>
          </a:xfrm>
          <a:prstGeom prst="rect">
            <a:avLst/>
          </a:prstGeom>
          <a:noFill/>
        </p:spPr>
        <p:txBody>
          <a:bodyPr wrap="square" rtlCol="0">
            <a:spAutoFit/>
          </a:bodyPr>
          <a:lstStyle/>
          <a:p>
            <a:r>
              <a:rPr lang="en-US" sz="2800" i="1" dirty="0">
                <a:latin typeface="Optima" panose="02000503060000020004" pitchFamily="2" charset="0"/>
              </a:rPr>
              <a:t>Oyster biologists identified “appropriate” genetic sources via transplant experiments</a:t>
            </a:r>
          </a:p>
        </p:txBody>
      </p:sp>
      <p:pic>
        <p:nvPicPr>
          <p:cNvPr id="2" name="Picture 1">
            <a:extLst>
              <a:ext uri="{FF2B5EF4-FFF2-40B4-BE49-F238E27FC236}">
                <a16:creationId xmlns:a16="http://schemas.microsoft.com/office/drawing/2014/main" id="{26D4F04E-BCA6-C49D-62C1-0BB34A8C7E5E}"/>
              </a:ext>
            </a:extLst>
          </p:cNvPr>
          <p:cNvPicPr>
            <a:picLocks noChangeAspect="1"/>
          </p:cNvPicPr>
          <p:nvPr/>
        </p:nvPicPr>
        <p:blipFill>
          <a:blip r:embed="rId2"/>
          <a:stretch>
            <a:fillRect/>
          </a:stretch>
        </p:blipFill>
        <p:spPr>
          <a:xfrm>
            <a:off x="0" y="2016087"/>
            <a:ext cx="7766399" cy="2859681"/>
          </a:xfrm>
          <a:prstGeom prst="rect">
            <a:avLst/>
          </a:prstGeom>
        </p:spPr>
      </p:pic>
      <p:sp>
        <p:nvSpPr>
          <p:cNvPr id="3" name="TextBox 2">
            <a:extLst>
              <a:ext uri="{FF2B5EF4-FFF2-40B4-BE49-F238E27FC236}">
                <a16:creationId xmlns:a16="http://schemas.microsoft.com/office/drawing/2014/main" id="{4DC2A8FA-FF4D-7298-C89E-5E3D0EEA174D}"/>
              </a:ext>
            </a:extLst>
          </p:cNvPr>
          <p:cNvSpPr txBox="1"/>
          <p:nvPr/>
        </p:nvSpPr>
        <p:spPr>
          <a:xfrm>
            <a:off x="7468792" y="2249634"/>
            <a:ext cx="1884528" cy="369332"/>
          </a:xfrm>
          <a:prstGeom prst="rect">
            <a:avLst/>
          </a:prstGeom>
          <a:noFill/>
        </p:spPr>
        <p:txBody>
          <a:bodyPr wrap="square" rtlCol="0">
            <a:spAutoFit/>
          </a:bodyPr>
          <a:lstStyle/>
          <a:p>
            <a:r>
              <a:rPr lang="en-US" dirty="0">
                <a:latin typeface="Optima" panose="02000503060000020004" pitchFamily="2" charset="0"/>
              </a:rPr>
              <a:t>Hokkaido</a:t>
            </a:r>
          </a:p>
        </p:txBody>
      </p:sp>
      <p:sp>
        <p:nvSpPr>
          <p:cNvPr id="4" name="TextBox 3">
            <a:extLst>
              <a:ext uri="{FF2B5EF4-FFF2-40B4-BE49-F238E27FC236}">
                <a16:creationId xmlns:a16="http://schemas.microsoft.com/office/drawing/2014/main" id="{499BFB17-2C3F-CBA4-4C22-0B3A2CD011E9}"/>
              </a:ext>
            </a:extLst>
          </p:cNvPr>
          <p:cNvSpPr txBox="1"/>
          <p:nvPr/>
        </p:nvSpPr>
        <p:spPr>
          <a:xfrm>
            <a:off x="7464875" y="2850668"/>
            <a:ext cx="2279846" cy="646331"/>
          </a:xfrm>
          <a:prstGeom prst="rect">
            <a:avLst/>
          </a:prstGeom>
          <a:noFill/>
        </p:spPr>
        <p:txBody>
          <a:bodyPr wrap="square" rtlCol="0">
            <a:spAutoFit/>
          </a:bodyPr>
          <a:lstStyle/>
          <a:p>
            <a:r>
              <a:rPr lang="en-US" dirty="0">
                <a:latin typeface="Optima" panose="02000503060000020004" pitchFamily="2" charset="0"/>
              </a:rPr>
              <a:t>Hiroshima</a:t>
            </a:r>
          </a:p>
          <a:p>
            <a:r>
              <a:rPr lang="en-US" dirty="0">
                <a:latin typeface="Optima" panose="02000503060000020004" pitchFamily="2" charset="0"/>
              </a:rPr>
              <a:t>Kumamoto</a:t>
            </a:r>
          </a:p>
        </p:txBody>
      </p:sp>
      <p:pic>
        <p:nvPicPr>
          <p:cNvPr id="10" name="Picture 9">
            <a:extLst>
              <a:ext uri="{FF2B5EF4-FFF2-40B4-BE49-F238E27FC236}">
                <a16:creationId xmlns:a16="http://schemas.microsoft.com/office/drawing/2014/main" id="{72265727-B9A9-5588-ADC2-66793F47AAAC}"/>
              </a:ext>
            </a:extLst>
          </p:cNvPr>
          <p:cNvPicPr>
            <a:picLocks noChangeAspect="1"/>
          </p:cNvPicPr>
          <p:nvPr/>
        </p:nvPicPr>
        <p:blipFill rotWithShape="1">
          <a:blip r:embed="rId3"/>
          <a:srcRect t="15527" b="58801"/>
          <a:stretch/>
        </p:blipFill>
        <p:spPr>
          <a:xfrm>
            <a:off x="4274750" y="509769"/>
            <a:ext cx="4791429" cy="803465"/>
          </a:xfrm>
          <a:prstGeom prst="rect">
            <a:avLst/>
          </a:prstGeom>
        </p:spPr>
      </p:pic>
      <p:sp>
        <p:nvSpPr>
          <p:cNvPr id="11" name="TextBox 10">
            <a:extLst>
              <a:ext uri="{FF2B5EF4-FFF2-40B4-BE49-F238E27FC236}">
                <a16:creationId xmlns:a16="http://schemas.microsoft.com/office/drawing/2014/main" id="{6E49B01E-0E0E-D965-BEAB-67E71C9C933C}"/>
              </a:ext>
            </a:extLst>
          </p:cNvPr>
          <p:cNvSpPr txBox="1"/>
          <p:nvPr/>
        </p:nvSpPr>
        <p:spPr>
          <a:xfrm>
            <a:off x="5903267" y="1179350"/>
            <a:ext cx="1534394" cy="276999"/>
          </a:xfrm>
          <a:prstGeom prst="rect">
            <a:avLst/>
          </a:prstGeom>
          <a:noFill/>
        </p:spPr>
        <p:txBody>
          <a:bodyPr wrap="none" rtlCol="0">
            <a:spAutoFit/>
          </a:bodyPr>
          <a:lstStyle/>
          <a:p>
            <a:r>
              <a:rPr lang="en-US" sz="1200" i="1" dirty="0">
                <a:latin typeface="Optima" panose="02000503060000020004" pitchFamily="2" charset="0"/>
              </a:rPr>
              <a:t>Imai and Sakai 1961</a:t>
            </a:r>
          </a:p>
        </p:txBody>
      </p:sp>
    </p:spTree>
    <p:extLst>
      <p:ext uri="{BB962C8B-B14F-4D97-AF65-F5344CB8AC3E}">
        <p14:creationId xmlns:p14="http://schemas.microsoft.com/office/powerpoint/2010/main" val="3971565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4C7211-C00E-EEFE-13AB-8722994B3B3D}"/>
              </a:ext>
            </a:extLst>
          </p:cNvPr>
          <p:cNvPicPr>
            <a:picLocks noChangeAspect="1"/>
          </p:cNvPicPr>
          <p:nvPr/>
        </p:nvPicPr>
        <p:blipFill rotWithShape="1">
          <a:blip r:embed="rId2"/>
          <a:srcRect t="11796"/>
          <a:stretch/>
        </p:blipFill>
        <p:spPr>
          <a:xfrm>
            <a:off x="192987" y="167813"/>
            <a:ext cx="5961369" cy="2936598"/>
          </a:xfrm>
          <a:prstGeom prst="rect">
            <a:avLst/>
          </a:prstGeom>
        </p:spPr>
      </p:pic>
      <p:pic>
        <p:nvPicPr>
          <p:cNvPr id="4" name="Picture 3">
            <a:extLst>
              <a:ext uri="{FF2B5EF4-FFF2-40B4-BE49-F238E27FC236}">
                <a16:creationId xmlns:a16="http://schemas.microsoft.com/office/drawing/2014/main" id="{AB3C3690-6D43-EA8A-F8B9-290B7F2565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6154356" y="447694"/>
            <a:ext cx="2955240" cy="2034604"/>
          </a:xfrm>
          <a:prstGeom prst="rect">
            <a:avLst/>
          </a:prstGeom>
        </p:spPr>
      </p:pic>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192987" y="3612182"/>
            <a:ext cx="8515350" cy="994172"/>
          </a:xfrm>
        </p:spPr>
        <p:txBody>
          <a:bodyPr vert="horz" lIns="91440" tIns="45720" rIns="91440" bIns="45720" rtlCol="0" anchor="ctr">
            <a:noAutofit/>
          </a:bodyPr>
          <a:lstStyle/>
          <a:p>
            <a:pPr defTabSz="914400">
              <a:lnSpc>
                <a:spcPct val="90000"/>
              </a:lnSpc>
            </a:pPr>
            <a:r>
              <a:rPr lang="en-US" sz="3600" i="1" dirty="0">
                <a:latin typeface="Optima" panose="02000503060000020004" pitchFamily="2" charset="0"/>
              </a:rPr>
              <a:t>Historical record of Pacific oyster shipments</a:t>
            </a:r>
            <a:endParaRPr lang="en-US" sz="3600" i="1" kern="1200" dirty="0">
              <a:solidFill>
                <a:schemeClr val="tx1"/>
              </a:solidFill>
              <a:latin typeface="Optima" panose="02000503060000020004" pitchFamily="2" charset="0"/>
            </a:endParaRPr>
          </a:p>
        </p:txBody>
      </p:sp>
      <p:sp>
        <p:nvSpPr>
          <p:cNvPr id="5" name="TextBox 4">
            <a:extLst>
              <a:ext uri="{FF2B5EF4-FFF2-40B4-BE49-F238E27FC236}">
                <a16:creationId xmlns:a16="http://schemas.microsoft.com/office/drawing/2014/main" id="{ED54D32B-3889-D0EF-1C5B-F327ED99B988}"/>
              </a:ext>
            </a:extLst>
          </p:cNvPr>
          <p:cNvSpPr txBox="1"/>
          <p:nvPr/>
        </p:nvSpPr>
        <p:spPr>
          <a:xfrm>
            <a:off x="4572000" y="4845920"/>
            <a:ext cx="4572000" cy="307777"/>
          </a:xfrm>
          <a:prstGeom prst="rect">
            <a:avLst/>
          </a:prstGeom>
          <a:noFill/>
        </p:spPr>
        <p:txBody>
          <a:bodyPr wrap="square">
            <a:spAutoFit/>
          </a:bodyPr>
          <a:lstStyle/>
          <a:p>
            <a:pPr algn="r"/>
            <a:r>
              <a:rPr lang="en-US" sz="1400" dirty="0">
                <a:latin typeface="Optima" panose="02000503060000020004" pitchFamily="2" charset="0"/>
              </a:rPr>
              <a:t>- Compiled by Laney Pound (CofC)</a:t>
            </a:r>
          </a:p>
        </p:txBody>
      </p:sp>
    </p:spTree>
    <p:extLst>
      <p:ext uri="{BB962C8B-B14F-4D97-AF65-F5344CB8AC3E}">
        <p14:creationId xmlns:p14="http://schemas.microsoft.com/office/powerpoint/2010/main" val="2324169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7" y="755009"/>
            <a:ext cx="3037717"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Optima" panose="02000503060000020004" pitchFamily="2"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ea typeface="Arial" panose="020B0604020202020204" pitchFamily="34" charset="0"/>
                <a:cs typeface="Arial" panose="020B0604020202020204" pitchFamily="34" charset="0"/>
              </a:rPr>
              <a:t>An important </a:t>
            </a:r>
            <a:r>
              <a:rPr lang="en-US" sz="1800" dirty="0">
                <a:effectLst/>
                <a:latin typeface="Optima" panose="02000503060000020004" pitchFamily="2" charset="0"/>
                <a:ea typeface="Arial" panose="020B0604020202020204" pitchFamily="34" charset="0"/>
                <a:cs typeface="Arial" panose="020B0604020202020204" pitchFamily="34" charset="0"/>
              </a:rPr>
              <a:t>vector for nonnative marine and estuarine species</a:t>
            </a:r>
            <a:endParaRPr lang="en-US" dirty="0">
              <a:latin typeface="Optima" panose="02000503060000020004" pitchFamily="2"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4572000" y="4852028"/>
            <a:ext cx="4572000" cy="276999"/>
          </a:xfrm>
          <a:prstGeom prst="rect">
            <a:avLst/>
          </a:prstGeom>
          <a:noFill/>
        </p:spPr>
        <p:txBody>
          <a:bodyPr wrap="square">
            <a:spAutoFit/>
          </a:bodyPr>
          <a:lstStyle/>
          <a:p>
            <a:pPr algn="r"/>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pic>
        <p:nvPicPr>
          <p:cNvPr id="4" name="Picture 2" descr="/var/folders/t4/g0f1t91j5cldw3gn3yk5x4lj8jw1r7/T/com.microsoft.Powerpoint/WebArchiveCopyPasteTempFiles/p2211">
            <a:extLst>
              <a:ext uri="{FF2B5EF4-FFF2-40B4-BE49-F238E27FC236}">
                <a16:creationId xmlns:a16="http://schemas.microsoft.com/office/drawing/2014/main" id="{13FEB0F8-F4EE-623D-D2EE-0F16185EBBE3}"/>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A4566E-C54E-F466-F212-0216494BA8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3739873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966903" y="535203"/>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368646" y="982908"/>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3873007" y="2253496"/>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5708384" y="1477978"/>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905125" cy="646331"/>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CBC2-23AC-75E1-D68C-5179C29C5CDE}"/>
              </a:ext>
            </a:extLst>
          </p:cNvPr>
          <p:cNvSpPr>
            <a:spLocks noGrp="1"/>
          </p:cNvSpPr>
          <p:nvPr>
            <p:ph type="title"/>
          </p:nvPr>
        </p:nvSpPr>
        <p:spPr>
          <a:xfrm>
            <a:off x="258417" y="272473"/>
            <a:ext cx="4313583" cy="1008304"/>
          </a:xfrm>
        </p:spPr>
        <p:txBody>
          <a:bodyPr>
            <a:normAutofit fontScale="90000"/>
          </a:bodyPr>
          <a:lstStyle/>
          <a:p>
            <a:r>
              <a:rPr lang="en-US" dirty="0"/>
              <a:t>Three principal regions of industrial farming of Pacific oysters in Japan</a:t>
            </a:r>
          </a:p>
        </p:txBody>
      </p:sp>
      <p:pic>
        <p:nvPicPr>
          <p:cNvPr id="5" name="Content Placeholder 4">
            <a:extLst>
              <a:ext uri="{FF2B5EF4-FFF2-40B4-BE49-F238E27FC236}">
                <a16:creationId xmlns:a16="http://schemas.microsoft.com/office/drawing/2014/main" id="{6F0FA726-EEA5-4413-F81E-16893000DB38}"/>
              </a:ext>
            </a:extLst>
          </p:cNvPr>
          <p:cNvPicPr>
            <a:picLocks noGrp="1" noChangeAspect="1"/>
          </p:cNvPicPr>
          <p:nvPr>
            <p:ph idx="1"/>
          </p:nvPr>
        </p:nvPicPr>
        <p:blipFill>
          <a:blip r:embed="rId2"/>
          <a:stretch>
            <a:fillRect/>
          </a:stretch>
        </p:blipFill>
        <p:spPr>
          <a:xfrm>
            <a:off x="4627220" y="129510"/>
            <a:ext cx="4103667" cy="4884480"/>
          </a:xfrm>
          <a:ln>
            <a:solidFill>
              <a:schemeClr val="tx1"/>
            </a:solidFill>
          </a:ln>
        </p:spPr>
      </p:pic>
      <p:sp>
        <p:nvSpPr>
          <p:cNvPr id="19" name="TextBox 18">
            <a:extLst>
              <a:ext uri="{FF2B5EF4-FFF2-40B4-BE49-F238E27FC236}">
                <a16:creationId xmlns:a16="http://schemas.microsoft.com/office/drawing/2014/main" id="{6CEFA519-51BB-A1B9-079B-6DC13B838ACB}"/>
              </a:ext>
            </a:extLst>
          </p:cNvPr>
          <p:cNvSpPr txBox="1"/>
          <p:nvPr/>
        </p:nvSpPr>
        <p:spPr>
          <a:xfrm>
            <a:off x="7722703" y="4503065"/>
            <a:ext cx="1500809" cy="276999"/>
          </a:xfrm>
          <a:prstGeom prst="rect">
            <a:avLst/>
          </a:prstGeom>
          <a:noFill/>
        </p:spPr>
        <p:txBody>
          <a:bodyPr wrap="square">
            <a:spAutoFit/>
          </a:bodyPr>
          <a:lstStyle/>
          <a:p>
            <a:r>
              <a:rPr lang="en-US" sz="1200" dirty="0" err="1">
                <a:latin typeface="Optima" panose="02000503060000020004" pitchFamily="2" charset="0"/>
              </a:rPr>
              <a:t>Fuijya</a:t>
            </a:r>
            <a:r>
              <a:rPr lang="en-US" sz="1200" dirty="0">
                <a:latin typeface="Optima" panose="02000503060000020004" pitchFamily="2" charset="0"/>
              </a:rPr>
              <a:t> 1970</a:t>
            </a:r>
          </a:p>
        </p:txBody>
      </p:sp>
      <p:pic>
        <p:nvPicPr>
          <p:cNvPr id="20" name="Picture 19">
            <a:extLst>
              <a:ext uri="{FF2B5EF4-FFF2-40B4-BE49-F238E27FC236}">
                <a16:creationId xmlns:a16="http://schemas.microsoft.com/office/drawing/2014/main" id="{C0AC586C-6205-1C4C-29B1-EEB508062298}"/>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470216" y="1645856"/>
            <a:ext cx="3578888" cy="2486708"/>
          </a:xfrm>
          <a:prstGeom prst="rect">
            <a:avLst/>
          </a:prstGeom>
          <a:ln>
            <a:noFill/>
          </a:ln>
        </p:spPr>
      </p:pic>
    </p:spTree>
    <p:extLst>
      <p:ext uri="{BB962C8B-B14F-4D97-AF65-F5344CB8AC3E}">
        <p14:creationId xmlns:p14="http://schemas.microsoft.com/office/powerpoint/2010/main" val="200882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CBC2-23AC-75E1-D68C-5179C29C5CDE}"/>
              </a:ext>
            </a:extLst>
          </p:cNvPr>
          <p:cNvSpPr>
            <a:spLocks noGrp="1"/>
          </p:cNvSpPr>
          <p:nvPr>
            <p:ph type="title"/>
          </p:nvPr>
        </p:nvSpPr>
        <p:spPr>
          <a:xfrm>
            <a:off x="258417" y="272473"/>
            <a:ext cx="4313583" cy="1008304"/>
          </a:xfrm>
        </p:spPr>
        <p:txBody>
          <a:bodyPr>
            <a:normAutofit fontScale="90000"/>
          </a:bodyPr>
          <a:lstStyle/>
          <a:p>
            <a:r>
              <a:rPr lang="en-US" dirty="0"/>
              <a:t>Three principal regions of industrial farming of Pacific oysters in Japan</a:t>
            </a:r>
          </a:p>
        </p:txBody>
      </p:sp>
      <p:pic>
        <p:nvPicPr>
          <p:cNvPr id="5" name="Content Placeholder 4">
            <a:extLst>
              <a:ext uri="{FF2B5EF4-FFF2-40B4-BE49-F238E27FC236}">
                <a16:creationId xmlns:a16="http://schemas.microsoft.com/office/drawing/2014/main" id="{6F0FA726-EEA5-4413-F81E-16893000DB38}"/>
              </a:ext>
            </a:extLst>
          </p:cNvPr>
          <p:cNvPicPr>
            <a:picLocks noGrp="1" noChangeAspect="1"/>
          </p:cNvPicPr>
          <p:nvPr>
            <p:ph idx="1"/>
          </p:nvPr>
        </p:nvPicPr>
        <p:blipFill>
          <a:blip r:embed="rId2"/>
          <a:stretch>
            <a:fillRect/>
          </a:stretch>
        </p:blipFill>
        <p:spPr>
          <a:xfrm>
            <a:off x="4627220" y="129510"/>
            <a:ext cx="4103667" cy="4884480"/>
          </a:xfrm>
          <a:ln>
            <a:solidFill>
              <a:schemeClr val="tx1"/>
            </a:solidFill>
          </a:ln>
        </p:spPr>
      </p:pic>
      <p:sp>
        <p:nvSpPr>
          <p:cNvPr id="10" name="TextBox 9">
            <a:extLst>
              <a:ext uri="{FF2B5EF4-FFF2-40B4-BE49-F238E27FC236}">
                <a16:creationId xmlns:a16="http://schemas.microsoft.com/office/drawing/2014/main" id="{56EB9809-536E-8CBE-B2D4-93B9B8EF150E}"/>
              </a:ext>
            </a:extLst>
          </p:cNvPr>
          <p:cNvSpPr txBox="1"/>
          <p:nvPr/>
        </p:nvSpPr>
        <p:spPr>
          <a:xfrm>
            <a:off x="7678534" y="1959443"/>
            <a:ext cx="1060547" cy="461665"/>
          </a:xfrm>
          <a:prstGeom prst="rect">
            <a:avLst/>
          </a:prstGeom>
          <a:noFill/>
        </p:spPr>
        <p:txBody>
          <a:bodyPr wrap="none" rtlCol="0">
            <a:spAutoFit/>
          </a:bodyPr>
          <a:lstStyle/>
          <a:p>
            <a:r>
              <a:rPr lang="en-US" sz="2400" i="1" dirty="0">
                <a:solidFill>
                  <a:srgbClr val="FF0000"/>
                </a:solidFill>
                <a:latin typeface="Optima" panose="02000503060000020004" pitchFamily="2" charset="0"/>
              </a:rPr>
              <a:t>Miyagi</a:t>
            </a:r>
          </a:p>
        </p:txBody>
      </p:sp>
      <p:sp>
        <p:nvSpPr>
          <p:cNvPr id="12" name="TextBox 11">
            <a:extLst>
              <a:ext uri="{FF2B5EF4-FFF2-40B4-BE49-F238E27FC236}">
                <a16:creationId xmlns:a16="http://schemas.microsoft.com/office/drawing/2014/main" id="{A23ECB71-EEB8-52BB-B233-BCCA3E6B03FE}"/>
              </a:ext>
            </a:extLst>
          </p:cNvPr>
          <p:cNvSpPr txBox="1"/>
          <p:nvPr/>
        </p:nvSpPr>
        <p:spPr>
          <a:xfrm>
            <a:off x="5225223" y="3717065"/>
            <a:ext cx="2453311" cy="830997"/>
          </a:xfrm>
          <a:prstGeom prst="rect">
            <a:avLst/>
          </a:prstGeom>
          <a:noFill/>
        </p:spPr>
        <p:txBody>
          <a:bodyPr wrap="square" rtlCol="0">
            <a:spAutoFit/>
          </a:bodyPr>
          <a:lstStyle/>
          <a:p>
            <a:pPr algn="ctr"/>
            <a:r>
              <a:rPr lang="en-US" sz="2400" i="1" dirty="0">
                <a:solidFill>
                  <a:srgbClr val="FF0000"/>
                </a:solidFill>
                <a:latin typeface="Optima" panose="02000503060000020004" pitchFamily="2" charset="0"/>
              </a:rPr>
              <a:t>Hiroshima </a:t>
            </a:r>
          </a:p>
          <a:p>
            <a:pPr algn="ctr"/>
            <a:r>
              <a:rPr lang="en-US" sz="2400" i="1" dirty="0">
                <a:solidFill>
                  <a:srgbClr val="FF0000"/>
                </a:solidFill>
                <a:latin typeface="Optima" panose="02000503060000020004" pitchFamily="2" charset="0"/>
              </a:rPr>
              <a:t>(</a:t>
            </a:r>
            <a:r>
              <a:rPr lang="en-US" sz="2400" i="1" dirty="0" err="1">
                <a:solidFill>
                  <a:srgbClr val="FF0000"/>
                </a:solidFill>
                <a:latin typeface="Optima" panose="02000503060000020004" pitchFamily="2" charset="0"/>
              </a:rPr>
              <a:t>Seto</a:t>
            </a:r>
            <a:r>
              <a:rPr lang="en-US" sz="2400" i="1" dirty="0">
                <a:solidFill>
                  <a:srgbClr val="FF0000"/>
                </a:solidFill>
                <a:latin typeface="Optima" panose="02000503060000020004" pitchFamily="2" charset="0"/>
              </a:rPr>
              <a:t> inland Sea)</a:t>
            </a:r>
          </a:p>
        </p:txBody>
      </p:sp>
      <p:sp>
        <p:nvSpPr>
          <p:cNvPr id="13" name="Oval 12">
            <a:extLst>
              <a:ext uri="{FF2B5EF4-FFF2-40B4-BE49-F238E27FC236}">
                <a16:creationId xmlns:a16="http://schemas.microsoft.com/office/drawing/2014/main" id="{1D78EC59-1BBB-4692-FCE1-24CFF7DEE9C5}"/>
              </a:ext>
            </a:extLst>
          </p:cNvPr>
          <p:cNvSpPr/>
          <p:nvPr/>
        </p:nvSpPr>
        <p:spPr>
          <a:xfrm>
            <a:off x="5193750" y="3190461"/>
            <a:ext cx="1073426" cy="3876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4299988-3B27-B121-7438-DB89D207C9AD}"/>
              </a:ext>
            </a:extLst>
          </p:cNvPr>
          <p:cNvSpPr/>
          <p:nvPr/>
        </p:nvSpPr>
        <p:spPr>
          <a:xfrm>
            <a:off x="7145134" y="2033482"/>
            <a:ext cx="533400" cy="3876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446CE8F-1D06-B6AC-ECD6-57DAFE859103}"/>
              </a:ext>
            </a:extLst>
          </p:cNvPr>
          <p:cNvSpPr txBox="1"/>
          <p:nvPr/>
        </p:nvSpPr>
        <p:spPr>
          <a:xfrm>
            <a:off x="5849228" y="388999"/>
            <a:ext cx="1484702" cy="461665"/>
          </a:xfrm>
          <a:prstGeom prst="rect">
            <a:avLst/>
          </a:prstGeom>
          <a:noFill/>
        </p:spPr>
        <p:txBody>
          <a:bodyPr wrap="none" rtlCol="0">
            <a:spAutoFit/>
          </a:bodyPr>
          <a:lstStyle/>
          <a:p>
            <a:r>
              <a:rPr lang="en-US" sz="2400" i="1" dirty="0">
                <a:solidFill>
                  <a:srgbClr val="FF0000"/>
                </a:solidFill>
                <a:latin typeface="Optima" panose="02000503060000020004" pitchFamily="2" charset="0"/>
              </a:rPr>
              <a:t>Hokkaido</a:t>
            </a:r>
          </a:p>
        </p:txBody>
      </p:sp>
      <p:sp>
        <p:nvSpPr>
          <p:cNvPr id="16" name="Oval 15">
            <a:extLst>
              <a:ext uri="{FF2B5EF4-FFF2-40B4-BE49-F238E27FC236}">
                <a16:creationId xmlns:a16="http://schemas.microsoft.com/office/drawing/2014/main" id="{74FF8902-2EC8-A1AD-18D5-BEB0FD535690}"/>
              </a:ext>
            </a:extLst>
          </p:cNvPr>
          <p:cNvSpPr/>
          <p:nvPr/>
        </p:nvSpPr>
        <p:spPr>
          <a:xfrm>
            <a:off x="7505658" y="776625"/>
            <a:ext cx="533400" cy="387626"/>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CEFA519-51BB-A1B9-079B-6DC13B838ACB}"/>
              </a:ext>
            </a:extLst>
          </p:cNvPr>
          <p:cNvSpPr txBox="1"/>
          <p:nvPr/>
        </p:nvSpPr>
        <p:spPr>
          <a:xfrm>
            <a:off x="7722703" y="4503065"/>
            <a:ext cx="1500809" cy="276999"/>
          </a:xfrm>
          <a:prstGeom prst="rect">
            <a:avLst/>
          </a:prstGeom>
          <a:noFill/>
        </p:spPr>
        <p:txBody>
          <a:bodyPr wrap="square">
            <a:spAutoFit/>
          </a:bodyPr>
          <a:lstStyle/>
          <a:p>
            <a:r>
              <a:rPr lang="en-US" sz="1200" dirty="0" err="1">
                <a:latin typeface="Optima" panose="02000503060000020004" pitchFamily="2" charset="0"/>
              </a:rPr>
              <a:t>Fuijya</a:t>
            </a:r>
            <a:r>
              <a:rPr lang="en-US" sz="1200" dirty="0">
                <a:latin typeface="Optima" panose="02000503060000020004" pitchFamily="2" charset="0"/>
              </a:rPr>
              <a:t> 1970</a:t>
            </a:r>
          </a:p>
        </p:txBody>
      </p:sp>
      <p:pic>
        <p:nvPicPr>
          <p:cNvPr id="20" name="Picture 19">
            <a:extLst>
              <a:ext uri="{FF2B5EF4-FFF2-40B4-BE49-F238E27FC236}">
                <a16:creationId xmlns:a16="http://schemas.microsoft.com/office/drawing/2014/main" id="{C0AC586C-6205-1C4C-29B1-EEB508062298}"/>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470216" y="1645856"/>
            <a:ext cx="3578888" cy="2486708"/>
          </a:xfrm>
          <a:prstGeom prst="rect">
            <a:avLst/>
          </a:prstGeom>
          <a:ln>
            <a:noFill/>
          </a:ln>
        </p:spPr>
      </p:pic>
      <p:sp>
        <p:nvSpPr>
          <p:cNvPr id="21" name="TextBox 20">
            <a:extLst>
              <a:ext uri="{FF2B5EF4-FFF2-40B4-BE49-F238E27FC236}">
                <a16:creationId xmlns:a16="http://schemas.microsoft.com/office/drawing/2014/main" id="{858C5DAB-9F74-2136-65BF-88ABBF03713D}"/>
              </a:ext>
            </a:extLst>
          </p:cNvPr>
          <p:cNvSpPr txBox="1"/>
          <p:nvPr/>
        </p:nvSpPr>
        <p:spPr>
          <a:xfrm>
            <a:off x="1255206" y="4675461"/>
            <a:ext cx="3233065" cy="369332"/>
          </a:xfrm>
          <a:prstGeom prst="rect">
            <a:avLst/>
          </a:prstGeom>
          <a:noFill/>
        </p:spPr>
        <p:txBody>
          <a:bodyPr wrap="none" rtlCol="0">
            <a:spAutoFit/>
          </a:bodyPr>
          <a:lstStyle/>
          <a:p>
            <a:r>
              <a:rPr lang="en-US" dirty="0">
                <a:latin typeface="Optima" panose="02000503060000020004" pitchFamily="2" charset="0"/>
              </a:rPr>
              <a:t>Note: Kumamoto = </a:t>
            </a:r>
            <a:r>
              <a:rPr lang="en-US" i="1" dirty="0">
                <a:latin typeface="Optima" panose="02000503060000020004" pitchFamily="2" charset="0"/>
              </a:rPr>
              <a:t>C. </a:t>
            </a:r>
            <a:r>
              <a:rPr lang="en-US" i="1" dirty="0" err="1">
                <a:latin typeface="Optima" panose="02000503060000020004" pitchFamily="2" charset="0"/>
              </a:rPr>
              <a:t>sikamea</a:t>
            </a:r>
            <a:endParaRPr lang="en-US" i="1" dirty="0">
              <a:latin typeface="Optima" panose="02000503060000020004" pitchFamily="2" charset="0"/>
            </a:endParaRPr>
          </a:p>
        </p:txBody>
      </p:sp>
    </p:spTree>
    <p:extLst>
      <p:ext uri="{BB962C8B-B14F-4D97-AF65-F5344CB8AC3E}">
        <p14:creationId xmlns:p14="http://schemas.microsoft.com/office/powerpoint/2010/main" val="172045744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15241</TotalTime>
  <Words>2545</Words>
  <Application>Microsoft Macintosh PowerPoint</Application>
  <PresentationFormat>On-screen Show (16:9)</PresentationFormat>
  <Paragraphs>370</Paragraphs>
  <Slides>71</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71</vt:i4>
      </vt:variant>
    </vt:vector>
  </HeadingPairs>
  <TitlesOfParts>
    <vt:vector size="83" baseType="lpstr">
      <vt:lpstr>Arial</vt:lpstr>
      <vt:lpstr>Calibri</vt:lpstr>
      <vt:lpstr>Calibri Light</vt:lpstr>
      <vt:lpstr>Code2000</vt:lpstr>
      <vt:lpstr>Lato</vt:lpstr>
      <vt:lpstr>Monaco</vt:lpstr>
      <vt:lpstr>Optima</vt:lpstr>
      <vt:lpstr>Roboto</vt:lpstr>
      <vt:lpstr>Symbol</vt:lpstr>
      <vt:lpstr>Times New Roman</vt:lpstr>
      <vt:lpstr>1_Office Theme</vt:lpstr>
      <vt:lpstr>Office Theme</vt:lpstr>
      <vt:lpstr>The genetic legacy of the deliberate introduction of Pacific oysters</vt:lpstr>
      <vt:lpstr>PowerPoint Presentation</vt:lpstr>
      <vt:lpstr>Identifying vectors and the native sources of introduced species </vt:lpstr>
      <vt:lpstr>The greatest agency of all that spreads marine animals to new quarters of the world must be the business of oyster culture, a very ancient and world-wide craft.  – Charles Elton (1958)</vt:lpstr>
      <vt:lpstr>Crassostrea (Magallana) gigas  Pacific cupped oyster</vt:lpstr>
      <vt:lpstr>Crassostrea (Magallana) gigas  Pacific cupped oyster</vt:lpstr>
      <vt:lpstr>Crassostrea (Magallana) gigas  Pacific cupped oyster</vt:lpstr>
      <vt:lpstr>Three principal regions of industrial farming of Pacific oysters in Japan</vt:lpstr>
      <vt:lpstr>Three principal regions of industrial farming of Pacific oysters in Japan</vt:lpstr>
      <vt:lpstr>Genetic legacy of Pacific oyster introductions</vt:lpstr>
      <vt:lpstr>PowerPoint Presentation</vt:lpstr>
      <vt:lpstr>Genetic differentiation along latitude in Japan FST = 0 to 0.011</vt:lpstr>
      <vt:lpstr>Genetic differentiation along latitude in Japan FST = 0 to 0.011</vt:lpstr>
      <vt:lpstr>Genetic PC1 correlates with sea surface temperature (SST)</vt:lpstr>
      <vt:lpstr>Genetic PC1 correlates with sea surface temperature (SST) and heterozygosity</vt:lpstr>
      <vt:lpstr>Genetic legacy of Pacific oyster introductions</vt:lpstr>
      <vt:lpstr>Identifying native sources via two methods</vt:lpstr>
      <vt:lpstr>PowerPoint Presentation</vt:lpstr>
      <vt:lpstr>PowerPoint Presentation</vt:lpstr>
      <vt:lpstr>Miyagi  Europe</vt:lpstr>
      <vt:lpstr>Miyagi  Canada and WA State  </vt:lpstr>
      <vt:lpstr>Miyagi  Canada and WA State Miyagi + Seto Inland Sea  Southern California </vt:lpstr>
      <vt:lpstr>PowerPoint Presentation</vt:lpstr>
      <vt:lpstr>“Deliberate ecological fitting” of Pacific oysters</vt:lpstr>
      <vt:lpstr>PowerPoint Presentation</vt:lpstr>
      <vt:lpstr>A genetic legacy of Pacific oyster introductions</vt:lpstr>
      <vt:lpstr>Genetic legacy of Pacific oyster introductions</vt:lpstr>
      <vt:lpstr>PowerPoint Presentation</vt:lpstr>
      <vt:lpstr>Alternative hypothesis =  shipping (via fouling the hull or ballast water)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Conclusions</vt:lpstr>
      <vt:lpstr>Acknowledgements</vt:lpstr>
      <vt:lpstr>PowerPoint Presentation</vt:lpstr>
      <vt:lpstr>PowerPoint Presentation</vt:lpstr>
      <vt:lpstr>ICOADS ship log data - https://icoads.noaa.gov </vt:lpstr>
      <vt:lpstr>PowerPoint Presentation</vt:lpstr>
      <vt:lpstr>PowerPoint Presentation</vt:lpstr>
      <vt:lpstr>PowerPoint Presentation</vt:lpstr>
      <vt:lpstr>PowerPoint Presentation</vt:lpstr>
      <vt:lpstr>PowerPoint Presentation</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Genetic differentiation along latitude in Japan FST = 0 to 0.011</vt:lpstr>
      <vt:lpstr>PowerPoint Presentation</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PowerPoint Presentation</vt:lpstr>
      <vt:lpstr>Dozens of species that moved with  C. gigas </vt:lpstr>
      <vt:lpstr>PowerPoint Presentation</vt:lpstr>
      <vt:lpstr>PowerPoint Presentation</vt:lpstr>
      <vt:lpstr>Historical record of Pacific oyster shipments</vt:lpstr>
      <vt:lpstr>PowerPoint Presentation</vt:lpstr>
      <vt:lpstr>G. vermiculophylla distribution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596</cp:revision>
  <dcterms:created xsi:type="dcterms:W3CDTF">2021-01-26T19:14:00Z</dcterms:created>
  <dcterms:modified xsi:type="dcterms:W3CDTF">2023-04-21T11:33:47Z</dcterms:modified>
</cp:coreProperties>
</file>